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22"/>
  </p:notesMasterIdLst>
  <p:sldIdLst>
    <p:sldId id="256" r:id="rId3"/>
    <p:sldId id="258" r:id="rId4"/>
    <p:sldId id="259" r:id="rId5"/>
    <p:sldId id="261" r:id="rId6"/>
    <p:sldId id="262" r:id="rId7"/>
    <p:sldId id="265" r:id="rId8"/>
    <p:sldId id="288" r:id="rId9"/>
    <p:sldId id="263" r:id="rId10"/>
    <p:sldId id="290" r:id="rId11"/>
    <p:sldId id="266" r:id="rId12"/>
    <p:sldId id="280" r:id="rId13"/>
    <p:sldId id="273" r:id="rId14"/>
    <p:sldId id="268" r:id="rId15"/>
    <p:sldId id="269" r:id="rId16"/>
    <p:sldId id="286" r:id="rId17"/>
    <p:sldId id="283" r:id="rId18"/>
    <p:sldId id="274" r:id="rId19"/>
    <p:sldId id="275" r:id="rId20"/>
    <p:sldId id="27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E29"/>
    <a:srgbClr val="FF9800"/>
    <a:srgbClr val="89DD12"/>
    <a:srgbClr val="2DB1B7"/>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93" autoAdjust="0"/>
  </p:normalViewPr>
  <p:slideViewPr>
    <p:cSldViewPr snapToGrid="0" snapToObjects="1">
      <p:cViewPr varScale="1">
        <p:scale>
          <a:sx n="108" d="100"/>
          <a:sy n="108" d="100"/>
        </p:scale>
        <p:origin x="-116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04873-51D2-C748-AE8A-32F1A7541FA7}" type="datetimeFigureOut">
              <a:rPr lang="en-US" smtClean="0"/>
              <a:t>4/21/16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286DA-F7A7-A34D-A44D-F3BAA0D927BB}" type="slidenum">
              <a:rPr lang="en-US" smtClean="0"/>
              <a:t>‹#›</a:t>
            </a:fld>
            <a:endParaRPr lang="en-US"/>
          </a:p>
        </p:txBody>
      </p:sp>
    </p:spTree>
    <p:extLst>
      <p:ext uri="{BB962C8B-B14F-4D97-AF65-F5344CB8AC3E}">
        <p14:creationId xmlns:p14="http://schemas.microsoft.com/office/powerpoint/2010/main" val="2787319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286DA-F7A7-A34D-A44D-F3BAA0D927BB}" type="slidenum">
              <a:rPr lang="en-US" smtClean="0"/>
              <a:t>1</a:t>
            </a:fld>
            <a:endParaRPr lang="en-US"/>
          </a:p>
        </p:txBody>
      </p:sp>
    </p:spTree>
    <p:extLst>
      <p:ext uri="{BB962C8B-B14F-4D97-AF65-F5344CB8AC3E}">
        <p14:creationId xmlns:p14="http://schemas.microsoft.com/office/powerpoint/2010/main" val="1917754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9/10</a:t>
            </a:r>
            <a:r>
              <a:rPr lang="en-US" baseline="0" dirty="0" smtClean="0"/>
              <a:t> of the offline population is in developing countries</a:t>
            </a:r>
          </a:p>
          <a:p>
            <a:pPr marL="171450" indent="-171450">
              <a:buFontTx/>
              <a:buChar char="-"/>
            </a:pPr>
            <a:r>
              <a:rPr lang="en-US" baseline="0" dirty="0" smtClean="0"/>
              <a:t>Most are women, rural &amp; poor populations</a:t>
            </a:r>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11</a:t>
            </a:fld>
            <a:endParaRPr lang="en-US"/>
          </a:p>
        </p:txBody>
      </p:sp>
    </p:spTree>
    <p:extLst>
      <p:ext uri="{BB962C8B-B14F-4D97-AF65-F5344CB8AC3E}">
        <p14:creationId xmlns:p14="http://schemas.microsoft.com/office/powerpoint/2010/main" val="63974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Without access there is no financial inclusion (not possible to access financial services)</a:t>
            </a:r>
          </a:p>
          <a:p>
            <a:pPr marL="171450" indent="-171450">
              <a:buFontTx/>
              <a:buChar char="-"/>
            </a:pPr>
            <a:r>
              <a:rPr lang="en-US" dirty="0" smtClean="0"/>
              <a:t>If you</a:t>
            </a:r>
            <a:r>
              <a:rPr lang="en-US" baseline="0" dirty="0" smtClean="0"/>
              <a:t> don’t focus on access policy and clear policy frameworks that support the delivery of services over mobile networks, you won’t get to achieve financial inclusion; Ensure that communications regulators understand their role in facilitating growth of the sector while protecting users/consumers through policy frameworks that ensure data protection, privacy.</a:t>
            </a:r>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12</a:t>
            </a:fld>
            <a:endParaRPr lang="en-US"/>
          </a:p>
        </p:txBody>
      </p:sp>
    </p:spTree>
    <p:extLst>
      <p:ext uri="{BB962C8B-B14F-4D97-AF65-F5344CB8AC3E}">
        <p14:creationId xmlns:p14="http://schemas.microsoft.com/office/powerpoint/2010/main" val="63974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Women’s Rights Online study (published October 2015) surveyed poor, urban</a:t>
            </a:r>
            <a:r>
              <a:rPr lang="en-US" baseline="0" dirty="0" smtClean="0"/>
              <a:t> men &amp; women across 9 cities in the developing world to gain a better understanding of their access to and use of the Web</a:t>
            </a:r>
          </a:p>
          <a:p>
            <a:pPr marL="171450" indent="-171450">
              <a:buFontTx/>
              <a:buChar char="-"/>
            </a:pPr>
            <a:r>
              <a:rPr lang="en-US" baseline="0" dirty="0" smtClean="0"/>
              <a:t>Africa: Uganda, Nigeria, Mozambique, Cameroon</a:t>
            </a:r>
          </a:p>
          <a:p>
            <a:pPr marL="171450" indent="-171450">
              <a:buFontTx/>
              <a:buChar char="-"/>
            </a:pPr>
            <a:r>
              <a:rPr lang="en-US" baseline="0" dirty="0" smtClean="0"/>
              <a:t>Asia: Philippines, Indonesia, India</a:t>
            </a:r>
          </a:p>
          <a:p>
            <a:pPr marL="171450" indent="-171450">
              <a:buFontTx/>
              <a:buChar char="-"/>
            </a:pPr>
            <a:r>
              <a:rPr lang="en-US" baseline="0" dirty="0" smtClean="0"/>
              <a:t>LAC: Colombia</a:t>
            </a:r>
          </a:p>
          <a:p>
            <a:pPr marL="171450" indent="-171450">
              <a:buFontTx/>
              <a:buChar char="-"/>
            </a:pPr>
            <a:endParaRPr lang="en-US" baseline="0" dirty="0" smtClean="0"/>
          </a:p>
          <a:p>
            <a:r>
              <a:rPr lang="en-US" sz="1200" kern="1200" dirty="0" smtClean="0">
                <a:solidFill>
                  <a:schemeClr val="tx1"/>
                </a:solidFill>
                <a:effectLst/>
                <a:latin typeface="+mn-lt"/>
                <a:ea typeface="+mn-ea"/>
                <a:cs typeface="+mn-cs"/>
              </a:rPr>
              <a:t>MCC has partnered with the Data2x initiative of the UN Foundation and the World Wide Web Foundation to conduct a gender data competition in Côte d’Ivoire, titled </a:t>
            </a:r>
            <a:r>
              <a:rPr lang="en-US" sz="1200" kern="1200" dirty="0" err="1" smtClean="0">
                <a:solidFill>
                  <a:schemeClr val="tx1"/>
                </a:solidFill>
                <a:effectLst/>
                <a:latin typeface="+mn-lt"/>
                <a:ea typeface="+mn-ea"/>
                <a:cs typeface="+mn-cs"/>
              </a:rPr>
              <a:t>TechMousso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mousso</a:t>
            </a:r>
            <a:r>
              <a:rPr lang="en-US" sz="1200" kern="1200" dirty="0" smtClean="0">
                <a:solidFill>
                  <a:schemeClr val="tx1"/>
                </a:solidFill>
                <a:effectLst/>
                <a:latin typeface="+mn-lt"/>
                <a:ea typeface="+mn-ea"/>
                <a:cs typeface="+mn-cs"/>
              </a:rPr>
              <a:t> means  female/mother/woman in Bambara language).  Côte d’Ivoire was chosen because it was recently selected  by MCC as a country eligible for an MCC Compact, and thus data from the competition could help inform Compact development.  In addition, the government of Côte d’Ivoire has shown serious interest and political will around improving the situation of women and girls, and this competition could help strengthen the country’s performance on their MCC score card.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 Background info:</a:t>
            </a:r>
          </a:p>
          <a:p>
            <a:r>
              <a:rPr lang="en-US" sz="1200" kern="1200" dirty="0" smtClean="0">
                <a:solidFill>
                  <a:schemeClr val="tx1"/>
                </a:solidFill>
                <a:effectLst/>
                <a:latin typeface="+mn-lt"/>
                <a:ea typeface="+mn-ea"/>
                <a:cs typeface="+mn-cs"/>
              </a:rPr>
              <a:t>Competition Goals</a:t>
            </a:r>
          </a:p>
          <a:p>
            <a:pPr lvl="0"/>
            <a:r>
              <a:rPr lang="en-US" sz="1200" kern="1200" dirty="0" smtClean="0">
                <a:solidFill>
                  <a:schemeClr val="tx1"/>
                </a:solidFill>
                <a:effectLst/>
                <a:latin typeface="+mn-lt"/>
                <a:ea typeface="+mn-ea"/>
                <a:cs typeface="+mn-cs"/>
              </a:rPr>
              <a:t>Generate gender data for use in informing the project design of the MCC compact program for Côte d’Ivoire.</a:t>
            </a:r>
          </a:p>
          <a:p>
            <a:pPr lvl="0"/>
            <a:r>
              <a:rPr lang="en-US" sz="1200" kern="1200" dirty="0" smtClean="0">
                <a:solidFill>
                  <a:schemeClr val="tx1"/>
                </a:solidFill>
                <a:effectLst/>
                <a:latin typeface="+mn-lt"/>
                <a:ea typeface="+mn-ea"/>
                <a:cs typeface="+mn-cs"/>
              </a:rPr>
              <a:t>Assist Côte d’Ivoire in its work on development of women and girls and achievement of Sustainable Development Goals (SDGs).</a:t>
            </a:r>
          </a:p>
          <a:p>
            <a:pPr lvl="0"/>
            <a:r>
              <a:rPr lang="en-US" sz="1200" kern="1200" dirty="0" smtClean="0">
                <a:solidFill>
                  <a:schemeClr val="tx1"/>
                </a:solidFill>
                <a:effectLst/>
                <a:latin typeface="+mn-lt"/>
                <a:ea typeface="+mn-ea"/>
                <a:cs typeface="+mn-cs"/>
              </a:rPr>
              <a:t>Increase the effectiveness of and empower community organizations working with women and girls in Côte d’Ivoire.</a:t>
            </a:r>
          </a:p>
          <a:p>
            <a:pPr lvl="0"/>
            <a:r>
              <a:rPr lang="en-US" sz="1200" kern="1200" dirty="0" smtClean="0">
                <a:solidFill>
                  <a:schemeClr val="tx1"/>
                </a:solidFill>
                <a:effectLst/>
                <a:latin typeface="+mn-lt"/>
                <a:ea typeface="+mn-ea"/>
                <a:cs typeface="+mn-cs"/>
              </a:rPr>
              <a:t>Increase demand for and use of gender data.</a:t>
            </a:r>
          </a:p>
          <a:p>
            <a:pPr lvl="0"/>
            <a:r>
              <a:rPr lang="en-US" sz="1200" kern="1200" dirty="0" smtClean="0">
                <a:solidFill>
                  <a:schemeClr val="tx1"/>
                </a:solidFill>
                <a:effectLst/>
                <a:latin typeface="+mn-lt"/>
                <a:ea typeface="+mn-ea"/>
                <a:cs typeface="+mn-cs"/>
              </a:rPr>
              <a:t>Support the mission of MCC, the Data2X initiative of the UN Foundation, and the Web Foundation.</a:t>
            </a:r>
          </a:p>
          <a:p>
            <a:r>
              <a:rPr lang="en-US" sz="1200" kern="1200" dirty="0" smtClean="0">
                <a:solidFill>
                  <a:schemeClr val="tx1"/>
                </a:solidFill>
                <a:effectLst/>
                <a:latin typeface="+mn-lt"/>
                <a:ea typeface="+mn-ea"/>
                <a:cs typeface="+mn-cs"/>
              </a:rPr>
              <a:t>Competition Structure:</a:t>
            </a:r>
          </a:p>
          <a:p>
            <a:r>
              <a:rPr lang="en-US" sz="1200" kern="1200" dirty="0" smtClean="0">
                <a:solidFill>
                  <a:schemeClr val="tx1"/>
                </a:solidFill>
                <a:effectLst/>
                <a:latin typeface="+mn-lt"/>
                <a:ea typeface="+mn-ea"/>
                <a:cs typeface="+mn-cs"/>
              </a:rPr>
              <a:t>MCC, Data2X, and the Web Foundation will host a gender data competition in Côte d’Ivoire in April-July, 2016. The competition will convene civil society organizations (CSOs), government ministries, the private sector and the tech community to creatively solve problems using gender data.</a:t>
            </a:r>
          </a:p>
          <a:p>
            <a:pPr marL="0" indent="0">
              <a:buFontTx/>
              <a:buNone/>
            </a:pPr>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13</a:t>
            </a:fld>
            <a:endParaRPr lang="en-US"/>
          </a:p>
        </p:txBody>
      </p:sp>
    </p:spTree>
    <p:extLst>
      <p:ext uri="{BB962C8B-B14F-4D97-AF65-F5344CB8AC3E}">
        <p14:creationId xmlns:p14="http://schemas.microsoft.com/office/powerpoint/2010/main" val="63974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SDG 9c calls specifically for affordable, universal Internet access in the world’s least developed countries by 2020</a:t>
            </a:r>
          </a:p>
          <a:p>
            <a:pPr marL="171450" indent="-171450">
              <a:buFontTx/>
              <a:buChar char="-"/>
            </a:pPr>
            <a:r>
              <a:rPr lang="en-US" dirty="0" smtClean="0"/>
              <a:t>Our Affordability Report research shows that unless we take urgent action now</a:t>
            </a:r>
            <a:r>
              <a:rPr lang="en-US" baseline="0" dirty="0" smtClean="0"/>
              <a:t> to improve affordability &amp; close the gender and poverty gaps in access we’ll miss the UN target by over 20 years</a:t>
            </a:r>
          </a:p>
          <a:p>
            <a:pPr marL="171450" indent="-171450">
              <a:buFontTx/>
              <a:buChar char="-"/>
            </a:pPr>
            <a:r>
              <a:rPr lang="en-US" baseline="0" dirty="0" smtClean="0"/>
              <a:t>Missing this target will increase the digital and developmental divide, and will undermine global development</a:t>
            </a:r>
            <a:endParaRPr lang="en-US" dirty="0" smtClean="0"/>
          </a:p>
        </p:txBody>
      </p:sp>
      <p:sp>
        <p:nvSpPr>
          <p:cNvPr id="4" name="Slide Number Placeholder 3"/>
          <p:cNvSpPr>
            <a:spLocks noGrp="1"/>
          </p:cNvSpPr>
          <p:nvPr>
            <p:ph type="sldNum" sz="quarter" idx="10"/>
          </p:nvPr>
        </p:nvSpPr>
        <p:spPr/>
        <p:txBody>
          <a:bodyPr/>
          <a:lstStyle/>
          <a:p>
            <a:fld id="{97563816-D384-B341-99DF-496B950DF6E0}" type="slidenum">
              <a:rPr lang="en-US" smtClean="0"/>
              <a:t>14</a:t>
            </a:fld>
            <a:endParaRPr lang="en-US"/>
          </a:p>
        </p:txBody>
      </p:sp>
    </p:spTree>
    <p:extLst>
      <p:ext uri="{BB962C8B-B14F-4D97-AF65-F5344CB8AC3E}">
        <p14:creationId xmlns:p14="http://schemas.microsoft.com/office/powerpoint/2010/main" val="63974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What action must we</a:t>
            </a:r>
            <a:r>
              <a:rPr lang="en-US" baseline="0" dirty="0" smtClean="0"/>
              <a:t> take to make hitting this ambitious target a possibility?</a:t>
            </a:r>
          </a:p>
          <a:p>
            <a:pPr marL="171450" indent="-171450">
              <a:buFontTx/>
              <a:buChar char="-"/>
            </a:pPr>
            <a:r>
              <a:rPr lang="en-US" baseline="0" dirty="0" smtClean="0"/>
              <a:t>Commit to a new “1 for 2” target: Our Affordability Report research shows that when a basic broadband package is priced at this level, it becomes affordable for all levels of income earners, including the bottom 20%. Moving the data allowance up to 1GB will encourage more meaningful use of the Internet. </a:t>
            </a:r>
          </a:p>
          <a:p>
            <a:pPr marL="171450" indent="-171450">
              <a:buFontTx/>
              <a:buChar char="-"/>
            </a:pPr>
            <a:r>
              <a:rPr lang="en-US" baseline="0" dirty="0" smtClean="0"/>
              <a:t>Prioritize public access: Free &amp; subsidized community access enables connectivity for those that continue to be excluded by the market, or who remain unable to afford the cost to connect</a:t>
            </a:r>
          </a:p>
          <a:p>
            <a:pPr marL="171450" indent="-171450">
              <a:buFontTx/>
              <a:buChar char="-"/>
            </a:pPr>
            <a:r>
              <a:rPr lang="en-US" baseline="0" dirty="0" smtClean="0"/>
              <a:t>Gender-specific/focused policies: Closing the gender digital gap is critical to global development &amp; women’s empowerment; This won’t happen unless policies make a concerted effort to connect women</a:t>
            </a:r>
            <a:endParaRPr lang="en-US" dirty="0" smtClean="0"/>
          </a:p>
        </p:txBody>
      </p:sp>
      <p:sp>
        <p:nvSpPr>
          <p:cNvPr id="4" name="Slide Number Placeholder 3"/>
          <p:cNvSpPr>
            <a:spLocks noGrp="1"/>
          </p:cNvSpPr>
          <p:nvPr>
            <p:ph type="sldNum" sz="quarter" idx="10"/>
          </p:nvPr>
        </p:nvSpPr>
        <p:spPr/>
        <p:txBody>
          <a:bodyPr/>
          <a:lstStyle/>
          <a:p>
            <a:fld id="{8ED286DA-F7A7-A34D-A44D-F3BAA0D927BB}" type="slidenum">
              <a:rPr lang="en-US" smtClean="0"/>
              <a:t>15</a:t>
            </a:fld>
            <a:endParaRPr lang="en-US"/>
          </a:p>
        </p:txBody>
      </p:sp>
    </p:spTree>
    <p:extLst>
      <p:ext uri="{BB962C8B-B14F-4D97-AF65-F5344CB8AC3E}">
        <p14:creationId xmlns:p14="http://schemas.microsoft.com/office/powerpoint/2010/main" val="267963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What specifically is A4AI doing to tackle</a:t>
            </a:r>
            <a:r>
              <a:rPr lang="en-US" baseline="0" dirty="0" smtClean="0"/>
              <a:t> the affordability challenge and close the growing digital divide?</a:t>
            </a:r>
          </a:p>
          <a:p>
            <a:pPr marL="171450" indent="-171450">
              <a:buFontTx/>
              <a:buChar char="-"/>
            </a:pPr>
            <a:r>
              <a:rPr lang="en-US" baseline="0" dirty="0" smtClean="0"/>
              <a:t>Working with governments and international organizations to adopt ambitious new affordability and access targets: Encouraging the political commitment to and investment in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latin typeface="Rockwell"/>
                <a:cs typeface="Rockwell"/>
              </a:rPr>
              <a:t>Translate SDG targets 9c, 5b and 1.4 into action</a:t>
            </a:r>
            <a:r>
              <a:rPr lang="en-US" sz="1200" dirty="0" smtClean="0">
                <a:latin typeface="Rockwell"/>
                <a:cs typeface="Rockwell"/>
              </a:rPr>
              <a:t>, through increased consensus on, gender-disaggregated measurement of, investment in and political commitment to necessary policy changes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16</a:t>
            </a:fld>
            <a:endParaRPr lang="en-US"/>
          </a:p>
        </p:txBody>
      </p:sp>
    </p:spTree>
    <p:extLst>
      <p:ext uri="{BB962C8B-B14F-4D97-AF65-F5344CB8AC3E}">
        <p14:creationId xmlns:p14="http://schemas.microsoft.com/office/powerpoint/2010/main" val="639749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dk1"/>
                </a:solidFill>
                <a:effectLst/>
                <a:latin typeface="+mn-lt"/>
                <a:ea typeface="+mn-ea"/>
                <a:cs typeface="+mn-cs"/>
              </a:rPr>
              <a:t>Spectrum policy: focus on the need for more spectrum, fair allocation and innovative uses, availability of free/unlicensed spectrum</a:t>
            </a:r>
          </a:p>
          <a:p>
            <a:pPr marL="0" indent="0">
              <a:buFontTx/>
              <a:buNone/>
            </a:pPr>
            <a:endParaRPr lang="en-US" sz="1200" kern="1200" dirty="0" smtClean="0">
              <a:solidFill>
                <a:schemeClr val="dk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dk1"/>
                </a:solidFill>
                <a:effectLst/>
                <a:latin typeface="+mn-lt"/>
                <a:ea typeface="+mn-ea"/>
                <a:cs typeface="+mn-cs"/>
              </a:rPr>
              <a:t>  Data collection and indicators – across areas, systematic natl. level effort; fully gender disaggregated</a:t>
            </a:r>
            <a:r>
              <a:rPr lang="en-US" sz="1200" kern="1200" baseline="0" dirty="0" smtClean="0">
                <a:solidFill>
                  <a:schemeClr val="dk1"/>
                </a:solidFill>
                <a:effectLst/>
                <a:latin typeface="+mn-lt"/>
                <a:ea typeface="+mn-ea"/>
                <a:cs typeface="+mn-cs"/>
              </a:rPr>
              <a:t> and new gender indicators</a:t>
            </a:r>
            <a:endParaRPr lang="en-GB" sz="1200" kern="1200" dirty="0" smtClean="0">
              <a:solidFill>
                <a:schemeClr val="dk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17</a:t>
            </a:fld>
            <a:endParaRPr lang="en-US"/>
          </a:p>
        </p:txBody>
      </p:sp>
    </p:spTree>
    <p:extLst>
      <p:ext uri="{BB962C8B-B14F-4D97-AF65-F5344CB8AC3E}">
        <p14:creationId xmlns:p14="http://schemas.microsoft.com/office/powerpoint/2010/main" val="639749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18</a:t>
            </a:fld>
            <a:endParaRPr lang="en-US"/>
          </a:p>
        </p:txBody>
      </p:sp>
    </p:spTree>
    <p:extLst>
      <p:ext uri="{BB962C8B-B14F-4D97-AF65-F5344CB8AC3E}">
        <p14:creationId xmlns:p14="http://schemas.microsoft.com/office/powerpoint/2010/main" val="639749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19</a:t>
            </a:fld>
            <a:endParaRPr lang="en-US"/>
          </a:p>
        </p:txBody>
      </p:sp>
    </p:spTree>
    <p:extLst>
      <p:ext uri="{BB962C8B-B14F-4D97-AF65-F5344CB8AC3E}">
        <p14:creationId xmlns:p14="http://schemas.microsoft.com/office/powerpoint/2010/main" val="173111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All of the internet, for all of the people, all of the time: the Web Foundation works for universal access to an open Web in order to defeat poverty, </a:t>
            </a:r>
            <a:r>
              <a:rPr lang="en-US" sz="1400" kern="1200" dirty="0" err="1" smtClean="0">
                <a:solidFill>
                  <a:schemeClr val="tx1"/>
                </a:solidFill>
                <a:effectLst/>
                <a:latin typeface="+mn-lt"/>
                <a:ea typeface="+mn-ea"/>
                <a:cs typeface="+mn-cs"/>
              </a:rPr>
              <a:t>democratise</a:t>
            </a:r>
            <a:r>
              <a:rPr lang="en-US" sz="1400" kern="1200" dirty="0" smtClean="0">
                <a:solidFill>
                  <a:schemeClr val="tx1"/>
                </a:solidFill>
                <a:effectLst/>
                <a:latin typeface="+mn-lt"/>
                <a:ea typeface="+mn-ea"/>
                <a:cs typeface="+mn-cs"/>
              </a:rPr>
              <a:t> knowledge and give everyone a voice.</a:t>
            </a:r>
          </a:p>
          <a:p>
            <a:endParaRPr lang="en-US" sz="1400" i="1"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Access: Almost 60% of the world’s people have no access to the life-changing potential of the Web. We want to change that. A4AI</a:t>
            </a:r>
          </a:p>
          <a:p>
            <a:pPr lvl="0" fontAlgn="base"/>
            <a:r>
              <a:rPr lang="en-US" sz="1200" kern="1200" dirty="0" smtClean="0">
                <a:solidFill>
                  <a:schemeClr val="tx1"/>
                </a:solidFill>
                <a:effectLst/>
                <a:latin typeface="+mn-lt"/>
                <a:ea typeface="+mn-ea"/>
                <a:cs typeface="+mn-cs"/>
              </a:rPr>
              <a:t>Voice: We’re fighting for everyone’s rights to create, share knowledge, and express their opinions online. WRO, </a:t>
            </a:r>
            <a:r>
              <a:rPr lang="en-US" sz="1200" kern="1200" dirty="0" err="1" smtClean="0">
                <a:solidFill>
                  <a:schemeClr val="tx1"/>
                </a:solidFill>
                <a:effectLst/>
                <a:latin typeface="+mn-lt"/>
                <a:ea typeface="+mn-ea"/>
                <a:cs typeface="+mn-cs"/>
              </a:rPr>
              <a:t>WebWeWant</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WebIndex</a:t>
            </a:r>
            <a:endParaRPr lang="en-U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Participation: We’re using the Web to strengthen democracy, by empowering people to use data for accountability and civic innovation. Open Data Program (Charter, Labs, OGP, ODB,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Michael can add</a:t>
            </a:r>
            <a:r>
              <a:rPr lang="en-US" sz="1200" kern="1200" baseline="0" dirty="0" smtClean="0">
                <a:solidFill>
                  <a:schemeClr val="tx1"/>
                </a:solidFill>
                <a:effectLst/>
                <a:latin typeface="+mn-lt"/>
                <a:ea typeface="+mn-ea"/>
                <a:cs typeface="+mn-cs"/>
              </a:rPr>
              <a:t> here or during Q/A on OD specifics</a:t>
            </a:r>
            <a:endParaRPr lang="en-US" sz="12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3</a:t>
            </a:fld>
            <a:endParaRPr lang="en-US"/>
          </a:p>
        </p:txBody>
      </p:sp>
    </p:spTree>
    <p:extLst>
      <p:ext uri="{BB962C8B-B14F-4D97-AF65-F5344CB8AC3E}">
        <p14:creationId xmlns:p14="http://schemas.microsoft.com/office/powerpoint/2010/main" val="81635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sponsors include Google, USAID </a:t>
            </a:r>
            <a:endParaRPr lang="en-US" dirty="0" smtClean="0"/>
          </a:p>
          <a:p>
            <a:r>
              <a:rPr lang="en-US" dirty="0" smtClean="0"/>
              <a:t>Other </a:t>
            </a:r>
            <a:r>
              <a:rPr lang="en-US" dirty="0" smtClean="0"/>
              <a:t>members include: Facebook,</a:t>
            </a:r>
            <a:r>
              <a:rPr lang="en-US" baseline="0" dirty="0" smtClean="0"/>
              <a:t> Cisco, Ericsson, Internet Society, Mercy Corps, World Pulse, UN Women, Countries of engagement plus Sweden. </a:t>
            </a:r>
            <a:endParaRPr lang="en-US" dirty="0"/>
          </a:p>
        </p:txBody>
      </p:sp>
      <p:sp>
        <p:nvSpPr>
          <p:cNvPr id="4" name="Slide Number Placeholder 3"/>
          <p:cNvSpPr>
            <a:spLocks noGrp="1"/>
          </p:cNvSpPr>
          <p:nvPr>
            <p:ph type="sldNum" sz="quarter" idx="10"/>
          </p:nvPr>
        </p:nvSpPr>
        <p:spPr/>
        <p:txBody>
          <a:bodyPr/>
          <a:lstStyle/>
          <a:p>
            <a:fld id="{8ED286DA-F7A7-A34D-A44D-F3BAA0D927BB}" type="slidenum">
              <a:rPr lang="en-US" smtClean="0"/>
              <a:t>4</a:t>
            </a:fld>
            <a:endParaRPr lang="en-US"/>
          </a:p>
        </p:txBody>
      </p:sp>
    </p:spTree>
    <p:extLst>
      <p:ext uri="{BB962C8B-B14F-4D97-AF65-F5344CB8AC3E}">
        <p14:creationId xmlns:p14="http://schemas.microsoft.com/office/powerpoint/2010/main" val="366004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5</a:t>
            </a:fld>
            <a:endParaRPr lang="en-US"/>
          </a:p>
        </p:txBody>
      </p:sp>
    </p:spTree>
    <p:extLst>
      <p:ext uri="{BB962C8B-B14F-4D97-AF65-F5344CB8AC3E}">
        <p14:creationId xmlns:p14="http://schemas.microsoft.com/office/powerpoint/2010/main" val="335107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286DA-F7A7-A34D-A44D-F3BAA0D927BB}" type="slidenum">
              <a:rPr lang="en-US" smtClean="0"/>
              <a:t>6</a:t>
            </a:fld>
            <a:endParaRPr lang="en-US"/>
          </a:p>
        </p:txBody>
      </p:sp>
    </p:spTree>
    <p:extLst>
      <p:ext uri="{BB962C8B-B14F-4D97-AF65-F5344CB8AC3E}">
        <p14:creationId xmlns:p14="http://schemas.microsoft.com/office/powerpoint/2010/main" val="61549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National-level</a:t>
            </a:r>
            <a:r>
              <a:rPr lang="en-US" baseline="0" dirty="0" smtClean="0"/>
              <a:t> work</a:t>
            </a:r>
            <a:endParaRPr lang="en-US" dirty="0"/>
          </a:p>
        </p:txBody>
      </p:sp>
      <p:sp>
        <p:nvSpPr>
          <p:cNvPr id="4" name="Slide Number Placeholder 3"/>
          <p:cNvSpPr>
            <a:spLocks noGrp="1"/>
          </p:cNvSpPr>
          <p:nvPr>
            <p:ph type="sldNum" sz="quarter" idx="10"/>
          </p:nvPr>
        </p:nvSpPr>
        <p:spPr/>
        <p:txBody>
          <a:bodyPr/>
          <a:lstStyle/>
          <a:p>
            <a:fld id="{8ED286DA-F7A7-A34D-A44D-F3BAA0D927BB}" type="slidenum">
              <a:rPr lang="en-US" smtClean="0"/>
              <a:t>7</a:t>
            </a:fld>
            <a:endParaRPr lang="en-US"/>
          </a:p>
        </p:txBody>
      </p:sp>
    </p:spTree>
    <p:extLst>
      <p:ext uri="{BB962C8B-B14F-4D97-AF65-F5344CB8AC3E}">
        <p14:creationId xmlns:p14="http://schemas.microsoft.com/office/powerpoint/2010/main" val="49357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Research includes</a:t>
            </a:r>
            <a:r>
              <a:rPr lang="en-US" baseline="0" dirty="0" smtClean="0"/>
              <a:t> a number of countries beyond countries of engagement: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Mob. Data plans: </a:t>
            </a:r>
            <a:r>
              <a:rPr lang="en-US" sz="1200" b="0" kern="1200" dirty="0" smtClean="0">
                <a:solidFill>
                  <a:schemeClr val="tx1"/>
                </a:solidFill>
                <a:effectLst/>
                <a:latin typeface="+mn-lt"/>
                <a:ea typeface="+mn-ea"/>
                <a:cs typeface="+mn-cs"/>
              </a:rPr>
              <a:t>Ghana, Kenya, Nigeria, Bangladesh, Philippines, India, Colombia, and Peru </a:t>
            </a:r>
            <a:endParaRPr lang="en-US" dirty="0" smtClean="0"/>
          </a:p>
          <a:p>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8</a:t>
            </a:fld>
            <a:endParaRPr lang="en-US"/>
          </a:p>
        </p:txBody>
      </p:sp>
    </p:spTree>
    <p:extLst>
      <p:ext uri="{BB962C8B-B14F-4D97-AF65-F5344CB8AC3E}">
        <p14:creationId xmlns:p14="http://schemas.microsoft.com/office/powerpoint/2010/main" val="335107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Please add in text for GSMA work ------- </a:t>
            </a:r>
            <a:endParaRPr lang="en-US" dirty="0"/>
          </a:p>
        </p:txBody>
      </p:sp>
      <p:sp>
        <p:nvSpPr>
          <p:cNvPr id="4" name="Slide Number Placeholder 3"/>
          <p:cNvSpPr>
            <a:spLocks noGrp="1"/>
          </p:cNvSpPr>
          <p:nvPr>
            <p:ph type="sldNum" sz="quarter" idx="10"/>
          </p:nvPr>
        </p:nvSpPr>
        <p:spPr/>
        <p:txBody>
          <a:bodyPr/>
          <a:lstStyle/>
          <a:p>
            <a:fld id="{8ED286DA-F7A7-A34D-A44D-F3BAA0D927BB}" type="slidenum">
              <a:rPr lang="en-US" smtClean="0"/>
              <a:t>9</a:t>
            </a:fld>
            <a:endParaRPr lang="en-US"/>
          </a:p>
        </p:txBody>
      </p:sp>
    </p:spTree>
    <p:extLst>
      <p:ext uri="{BB962C8B-B14F-4D97-AF65-F5344CB8AC3E}">
        <p14:creationId xmlns:p14="http://schemas.microsoft.com/office/powerpoint/2010/main" val="416937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i="1" dirty="0" smtClean="0"/>
              <a:t>Breaking the affordability barrier: </a:t>
            </a:r>
            <a:r>
              <a:rPr lang="en-US" sz="1200" dirty="0" smtClean="0"/>
              <a:t>Policies that make full access to broadband Internet affordable to all and ensure that inability to pay does not stop anyone from getting online and using that access in a transformative way</a:t>
            </a:r>
          </a:p>
          <a:p>
            <a:pPr lvl="0" fontAlgn="base"/>
            <a:r>
              <a:rPr lang="en-US" sz="1200" i="1" dirty="0" smtClean="0"/>
              <a:t>Breaking the gender barrier:</a:t>
            </a:r>
            <a:r>
              <a:rPr lang="en-US" sz="1200" dirty="0" smtClean="0"/>
              <a:t> Policies and </a:t>
            </a:r>
            <a:r>
              <a:rPr lang="en-US" sz="1200" dirty="0" err="1" smtClean="0"/>
              <a:t>programmes</a:t>
            </a:r>
            <a:r>
              <a:rPr lang="en-US" sz="1200" dirty="0" smtClean="0"/>
              <a:t> that advance women’s active citizenship and civic participation through technology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includes working closely with on-the-ground partners, advising governments, civil society and private sector stakeholders and A4AI members on how to achieve:</a:t>
            </a:r>
          </a:p>
          <a:p>
            <a:pPr lvl="0" fontAlgn="base"/>
            <a:r>
              <a:rPr lang="en-US" sz="1200" kern="1200" dirty="0" smtClean="0">
                <a:solidFill>
                  <a:schemeClr val="tx1"/>
                </a:solidFill>
                <a:effectLst/>
                <a:latin typeface="+mn-lt"/>
                <a:ea typeface="+mn-ea"/>
                <a:cs typeface="+mn-cs"/>
              </a:rPr>
              <a:t>SDG 5b - women’s empowerment through technology; </a:t>
            </a:r>
          </a:p>
          <a:p>
            <a:pPr lvl="0" fontAlgn="base"/>
            <a:r>
              <a:rPr lang="en-US" sz="1200" kern="1200" dirty="0" smtClean="0">
                <a:solidFill>
                  <a:schemeClr val="tx1"/>
                </a:solidFill>
                <a:effectLst/>
                <a:latin typeface="+mn-lt"/>
                <a:ea typeface="+mn-ea"/>
                <a:cs typeface="+mn-cs"/>
              </a:rPr>
              <a:t>SDG 9c - universal and affordable access to the Internet in least developed countries by 2020; and </a:t>
            </a:r>
          </a:p>
          <a:p>
            <a:pPr lvl="0" fontAlgn="base"/>
            <a:r>
              <a:rPr lang="en-US" sz="1200" kern="1200" dirty="0" smtClean="0">
                <a:solidFill>
                  <a:schemeClr val="tx1"/>
                </a:solidFill>
                <a:effectLst/>
                <a:latin typeface="+mn-lt"/>
                <a:ea typeface="+mn-ea"/>
                <a:cs typeface="+mn-cs"/>
              </a:rPr>
              <a:t>SDG 1.4 - equal rights to economic resources, as well as access to ….</a:t>
            </a:r>
            <a:r>
              <a:rPr lang="en-US" sz="1200" i="1" kern="1200" dirty="0" smtClean="0">
                <a:solidFill>
                  <a:schemeClr val="tx1"/>
                </a:solidFill>
                <a:effectLst/>
                <a:latin typeface="+mn-lt"/>
                <a:ea typeface="+mn-ea"/>
                <a:cs typeface="+mn-cs"/>
              </a:rPr>
              <a:t>appropriate new technology and financial services</a:t>
            </a:r>
            <a:r>
              <a:rPr lang="en-US" sz="1200" kern="1200" dirty="0" smtClean="0">
                <a:solidFill>
                  <a:schemeClr val="tx1"/>
                </a:solidFill>
                <a:effectLst/>
                <a:latin typeface="+mn-lt"/>
                <a:ea typeface="+mn-ea"/>
                <a:cs typeface="+mn-cs"/>
              </a:rPr>
              <a:t>, including microfinance for all women and men by 2030</a:t>
            </a:r>
          </a:p>
          <a:p>
            <a:endParaRPr lang="en-US" dirty="0"/>
          </a:p>
        </p:txBody>
      </p:sp>
      <p:sp>
        <p:nvSpPr>
          <p:cNvPr id="4" name="Slide Number Placeholder 3"/>
          <p:cNvSpPr>
            <a:spLocks noGrp="1"/>
          </p:cNvSpPr>
          <p:nvPr>
            <p:ph type="sldNum" sz="quarter" idx="10"/>
          </p:nvPr>
        </p:nvSpPr>
        <p:spPr/>
        <p:txBody>
          <a:bodyPr/>
          <a:lstStyle/>
          <a:p>
            <a:fld id="{97563816-D384-B341-99DF-496B950DF6E0}" type="slidenum">
              <a:rPr lang="en-US" smtClean="0"/>
              <a:t>10</a:t>
            </a:fld>
            <a:endParaRPr lang="en-US"/>
          </a:p>
        </p:txBody>
      </p:sp>
    </p:spTree>
    <p:extLst>
      <p:ext uri="{BB962C8B-B14F-4D97-AF65-F5344CB8AC3E}">
        <p14:creationId xmlns:p14="http://schemas.microsoft.com/office/powerpoint/2010/main" val="406190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8730CE-A96D-534D-8906-DA4B929B378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254009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730CE-A96D-534D-8906-DA4B929B378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322330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730CE-A96D-534D-8906-DA4B929B378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2934463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0150E8D2-B375-8F41-AF5F-BAAA50994445}"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7A27C-5BDA-B448-9BEE-CA16018E30BC}" type="slidenum">
              <a:rPr lang="en-US" smtClean="0"/>
              <a:t>‹#›</a:t>
            </a:fld>
            <a:endParaRPr lang="en-US"/>
          </a:p>
        </p:txBody>
      </p:sp>
    </p:spTree>
    <p:extLst>
      <p:ext uri="{BB962C8B-B14F-4D97-AF65-F5344CB8AC3E}">
        <p14:creationId xmlns:p14="http://schemas.microsoft.com/office/powerpoint/2010/main" val="184630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0150E8D2-B375-8F41-AF5F-BAAA50994445}"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7A27C-5BDA-B448-9BEE-CA16018E30BC}" type="slidenum">
              <a:rPr lang="en-US" smtClean="0"/>
              <a:t>‹#›</a:t>
            </a:fld>
            <a:endParaRPr lang="en-US"/>
          </a:p>
        </p:txBody>
      </p:sp>
    </p:spTree>
    <p:extLst>
      <p:ext uri="{BB962C8B-B14F-4D97-AF65-F5344CB8AC3E}">
        <p14:creationId xmlns:p14="http://schemas.microsoft.com/office/powerpoint/2010/main" val="353258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0150E8D2-B375-8F41-AF5F-BAAA50994445}"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7A27C-5BDA-B448-9BEE-CA16018E30BC}" type="slidenum">
              <a:rPr lang="en-US" smtClean="0"/>
              <a:t>‹#›</a:t>
            </a:fld>
            <a:endParaRPr lang="en-US"/>
          </a:p>
        </p:txBody>
      </p:sp>
    </p:spTree>
    <p:extLst>
      <p:ext uri="{BB962C8B-B14F-4D97-AF65-F5344CB8AC3E}">
        <p14:creationId xmlns:p14="http://schemas.microsoft.com/office/powerpoint/2010/main" val="4118411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9958" y="1046559"/>
            <a:ext cx="7772400" cy="125519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494506"/>
            <a:ext cx="6400800" cy="17345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50E8D2-B375-8F41-AF5F-BAAA50994445}" type="datetimeFigureOut">
              <a:rPr lang="en-US" smtClean="0">
                <a:solidFill>
                  <a:srgbClr val="000000">
                    <a:tint val="75000"/>
                  </a:srgbClr>
                </a:solidFill>
                <a:latin typeface="Rockwell"/>
              </a:rPr>
              <a:pPr/>
              <a:t>4/21/16</a:t>
            </a:fld>
            <a:endParaRPr lang="en-US">
              <a:solidFill>
                <a:srgbClr val="000000">
                  <a:tint val="75000"/>
                </a:srgbClr>
              </a:solidFill>
              <a:latin typeface="Rockwe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Rockwell"/>
            </a:endParaRPr>
          </a:p>
        </p:txBody>
      </p:sp>
      <p:sp>
        <p:nvSpPr>
          <p:cNvPr id="6" name="Slide Number Placeholder 5"/>
          <p:cNvSpPr>
            <a:spLocks noGrp="1"/>
          </p:cNvSpPr>
          <p:nvPr>
            <p:ph type="sldNum" sz="quarter" idx="12"/>
          </p:nvPr>
        </p:nvSpPr>
        <p:spPr/>
        <p:txBody>
          <a:bodyPr/>
          <a:lstStyle/>
          <a:p>
            <a:fld id="{06E7A27C-5BDA-B448-9BEE-CA16018E30BC}" type="slidenum">
              <a:rPr lang="en-US" smtClean="0">
                <a:solidFill>
                  <a:srgbClr val="000000">
                    <a:tint val="75000"/>
                  </a:srgbClr>
                </a:solidFill>
                <a:latin typeface="Rockwell"/>
              </a:rPr>
              <a:pPr/>
              <a:t>‹#›</a:t>
            </a:fld>
            <a:endParaRPr lang="en-US">
              <a:solidFill>
                <a:srgbClr val="000000">
                  <a:tint val="75000"/>
                </a:srgbClr>
              </a:solidFill>
              <a:latin typeface="Rockwell"/>
            </a:endParaRPr>
          </a:p>
        </p:txBody>
      </p:sp>
    </p:spTree>
    <p:extLst>
      <p:ext uri="{BB962C8B-B14F-4D97-AF65-F5344CB8AC3E}">
        <p14:creationId xmlns:p14="http://schemas.microsoft.com/office/powerpoint/2010/main" val="148427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1462"/>
            <a:ext cx="6755182" cy="563168"/>
          </a:xfrm>
        </p:spPr>
        <p:txBody>
          <a:bodyPr>
            <a:normAutofit/>
          </a:bodyPr>
          <a:lstStyle>
            <a:lvl1pPr algn="l">
              <a:defRPr sz="32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15955"/>
            <a:ext cx="8229600" cy="297866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0E8D2-B375-8F41-AF5F-BAAA50994445}" type="datetimeFigureOut">
              <a:rPr lang="en-US" smtClean="0">
                <a:solidFill>
                  <a:srgbClr val="000000">
                    <a:tint val="75000"/>
                  </a:srgbClr>
                </a:solidFill>
                <a:latin typeface="Rockwell"/>
              </a:rPr>
              <a:pPr/>
              <a:t>4/21/16</a:t>
            </a:fld>
            <a:endParaRPr lang="en-US">
              <a:solidFill>
                <a:srgbClr val="000000">
                  <a:tint val="75000"/>
                </a:srgbClr>
              </a:solidFill>
              <a:latin typeface="Rockwe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Rockwell"/>
            </a:endParaRPr>
          </a:p>
        </p:txBody>
      </p:sp>
      <p:sp>
        <p:nvSpPr>
          <p:cNvPr id="6" name="Slide Number Placeholder 5"/>
          <p:cNvSpPr>
            <a:spLocks noGrp="1"/>
          </p:cNvSpPr>
          <p:nvPr>
            <p:ph type="sldNum" sz="quarter" idx="12"/>
          </p:nvPr>
        </p:nvSpPr>
        <p:spPr/>
        <p:txBody>
          <a:bodyPr/>
          <a:lstStyle/>
          <a:p>
            <a:fld id="{06E7A27C-5BDA-B448-9BEE-CA16018E30BC}" type="slidenum">
              <a:rPr lang="en-US" smtClean="0">
                <a:solidFill>
                  <a:srgbClr val="000000">
                    <a:tint val="75000"/>
                  </a:srgbClr>
                </a:solidFill>
                <a:latin typeface="Rockwell"/>
              </a:rPr>
              <a:pPr/>
              <a:t>‹#›</a:t>
            </a:fld>
            <a:endParaRPr lang="en-US">
              <a:solidFill>
                <a:srgbClr val="000000">
                  <a:tint val="75000"/>
                </a:srgbClr>
              </a:solidFill>
              <a:latin typeface="Rockwell"/>
            </a:endParaRPr>
          </a:p>
        </p:txBody>
      </p:sp>
    </p:spTree>
    <p:extLst>
      <p:ext uri="{BB962C8B-B14F-4D97-AF65-F5344CB8AC3E}">
        <p14:creationId xmlns:p14="http://schemas.microsoft.com/office/powerpoint/2010/main" val="74319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0150E8D2-B375-8F41-AF5F-BAAA50994445}" type="datetimeFigureOut">
              <a:rPr lang="en-US" smtClean="0">
                <a:solidFill>
                  <a:srgbClr val="000000">
                    <a:tint val="75000"/>
                  </a:srgbClr>
                </a:solidFill>
                <a:latin typeface="Rockwell"/>
              </a:rPr>
              <a:pPr/>
              <a:t>4/21/16</a:t>
            </a:fld>
            <a:endParaRPr lang="en-US">
              <a:solidFill>
                <a:srgbClr val="000000">
                  <a:tint val="75000"/>
                </a:srgbClr>
              </a:solidFill>
              <a:latin typeface="Rockwe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Rockwell"/>
            </a:endParaRPr>
          </a:p>
        </p:txBody>
      </p:sp>
      <p:sp>
        <p:nvSpPr>
          <p:cNvPr id="6" name="Slide Number Placeholder 5"/>
          <p:cNvSpPr>
            <a:spLocks noGrp="1"/>
          </p:cNvSpPr>
          <p:nvPr>
            <p:ph type="sldNum" sz="quarter" idx="12"/>
          </p:nvPr>
        </p:nvSpPr>
        <p:spPr/>
        <p:txBody>
          <a:bodyPr/>
          <a:lstStyle/>
          <a:p>
            <a:fld id="{06E7A27C-5BDA-B448-9BEE-CA16018E30BC}" type="slidenum">
              <a:rPr lang="en-US" smtClean="0">
                <a:solidFill>
                  <a:srgbClr val="000000">
                    <a:tint val="75000"/>
                  </a:srgbClr>
                </a:solidFill>
                <a:latin typeface="Rockwell"/>
              </a:rPr>
              <a:pPr/>
              <a:t>‹#›</a:t>
            </a:fld>
            <a:endParaRPr lang="en-US">
              <a:solidFill>
                <a:srgbClr val="000000">
                  <a:tint val="75000"/>
                </a:srgbClr>
              </a:solidFill>
              <a:latin typeface="Rockwell"/>
            </a:endParaRPr>
          </a:p>
        </p:txBody>
      </p:sp>
    </p:spTree>
    <p:extLst>
      <p:ext uri="{BB962C8B-B14F-4D97-AF65-F5344CB8AC3E}">
        <p14:creationId xmlns:p14="http://schemas.microsoft.com/office/powerpoint/2010/main" val="55059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2090"/>
            <a:ext cx="6707638" cy="857250"/>
          </a:xfrm>
        </p:spPr>
        <p:txBody>
          <a:bodyPr>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394472"/>
          </a:xfrm>
          <a:ln>
            <a:noFill/>
          </a:ln>
        </p:spPr>
        <p:style>
          <a:lnRef idx="2">
            <a:schemeClr val="accent1"/>
          </a:lnRef>
          <a:fillRef idx="1">
            <a:schemeClr val="lt1"/>
          </a:fillRef>
          <a:effectRef idx="0">
            <a:schemeClr val="accent1"/>
          </a:effectRef>
          <a:fontRef idx="none"/>
        </p:style>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50E8D2-B375-8F41-AF5F-BAAA50994445}" type="datetimeFigureOut">
              <a:rPr lang="en-US" smtClean="0">
                <a:solidFill>
                  <a:srgbClr val="000000">
                    <a:tint val="75000"/>
                  </a:srgbClr>
                </a:solidFill>
                <a:latin typeface="Rockwell"/>
              </a:rPr>
              <a:pPr/>
              <a:t>4/21/16</a:t>
            </a:fld>
            <a:endParaRPr lang="en-US">
              <a:solidFill>
                <a:srgbClr val="000000">
                  <a:tint val="75000"/>
                </a:srgbClr>
              </a:solidFill>
              <a:latin typeface="Rockwe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Rockwell"/>
            </a:endParaRPr>
          </a:p>
        </p:txBody>
      </p:sp>
      <p:sp>
        <p:nvSpPr>
          <p:cNvPr id="7" name="Slide Number Placeholder 6"/>
          <p:cNvSpPr>
            <a:spLocks noGrp="1"/>
          </p:cNvSpPr>
          <p:nvPr>
            <p:ph type="sldNum" sz="quarter" idx="12"/>
          </p:nvPr>
        </p:nvSpPr>
        <p:spPr/>
        <p:txBody>
          <a:bodyPr/>
          <a:lstStyle/>
          <a:p>
            <a:fld id="{06E7A27C-5BDA-B448-9BEE-CA16018E30BC}" type="slidenum">
              <a:rPr lang="en-US" smtClean="0">
                <a:solidFill>
                  <a:srgbClr val="000000">
                    <a:tint val="75000"/>
                  </a:srgbClr>
                </a:solidFill>
                <a:latin typeface="Rockwell"/>
              </a:rPr>
              <a:pPr/>
              <a:t>‹#›</a:t>
            </a:fld>
            <a:endParaRPr lang="en-US">
              <a:solidFill>
                <a:srgbClr val="000000">
                  <a:tint val="75000"/>
                </a:srgbClr>
              </a:solidFill>
              <a:latin typeface="Rockwell"/>
            </a:endParaRPr>
          </a:p>
        </p:txBody>
      </p:sp>
    </p:spTree>
    <p:extLst>
      <p:ext uri="{BB962C8B-B14F-4D97-AF65-F5344CB8AC3E}">
        <p14:creationId xmlns:p14="http://schemas.microsoft.com/office/powerpoint/2010/main" val="1497692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3478"/>
            <a:ext cx="6551576" cy="857250"/>
          </a:xfrm>
        </p:spPr>
        <p:txBody>
          <a:bodyPr>
            <a:normAutofit/>
          </a:bodyPr>
          <a:lstStyle>
            <a:lvl1pPr algn="l">
              <a:defRPr sz="3200"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Autofit/>
          </a:bodyPr>
          <a:lstStyle>
            <a:lvl1pPr marL="0" indent="0">
              <a:buNone/>
              <a:defRPr lang="en-US" sz="2400" b="1"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50E8D2-B375-8F41-AF5F-BAAA50994445}" type="datetimeFigureOut">
              <a:rPr lang="en-US" smtClean="0">
                <a:solidFill>
                  <a:srgbClr val="000000">
                    <a:tint val="75000"/>
                  </a:srgbClr>
                </a:solidFill>
                <a:latin typeface="Rockwell"/>
              </a:rPr>
              <a:pPr/>
              <a:t>4/21/16</a:t>
            </a:fld>
            <a:endParaRPr lang="en-US">
              <a:solidFill>
                <a:srgbClr val="000000">
                  <a:tint val="75000"/>
                </a:srgbClr>
              </a:solidFill>
              <a:latin typeface="Rockwe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latin typeface="Rockwell"/>
            </a:endParaRPr>
          </a:p>
        </p:txBody>
      </p:sp>
      <p:sp>
        <p:nvSpPr>
          <p:cNvPr id="9" name="Slide Number Placeholder 8"/>
          <p:cNvSpPr>
            <a:spLocks noGrp="1"/>
          </p:cNvSpPr>
          <p:nvPr>
            <p:ph type="sldNum" sz="quarter" idx="12"/>
          </p:nvPr>
        </p:nvSpPr>
        <p:spPr/>
        <p:txBody>
          <a:bodyPr/>
          <a:lstStyle/>
          <a:p>
            <a:fld id="{06E7A27C-5BDA-B448-9BEE-CA16018E30BC}" type="slidenum">
              <a:rPr lang="en-US" smtClean="0">
                <a:solidFill>
                  <a:srgbClr val="000000">
                    <a:tint val="75000"/>
                  </a:srgbClr>
                </a:solidFill>
                <a:latin typeface="Rockwell"/>
              </a:rPr>
              <a:pPr/>
              <a:t>‹#›</a:t>
            </a:fld>
            <a:endParaRPr lang="en-US">
              <a:solidFill>
                <a:srgbClr val="000000">
                  <a:tint val="75000"/>
                </a:srgbClr>
              </a:solidFill>
              <a:latin typeface="Rockwell"/>
            </a:endParaRPr>
          </a:p>
        </p:txBody>
      </p:sp>
    </p:spTree>
    <p:extLst>
      <p:ext uri="{BB962C8B-B14F-4D97-AF65-F5344CB8AC3E}">
        <p14:creationId xmlns:p14="http://schemas.microsoft.com/office/powerpoint/2010/main" val="305105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730CE-A96D-534D-8906-DA4B929B378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829965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0E8D2-B375-8F41-AF5F-BAAA50994445}" type="datetimeFigureOut">
              <a:rPr lang="en-US" smtClean="0">
                <a:solidFill>
                  <a:srgbClr val="000000">
                    <a:tint val="75000"/>
                  </a:srgbClr>
                </a:solidFill>
                <a:latin typeface="Rockwell"/>
              </a:rPr>
              <a:pPr/>
              <a:t>4/21/16</a:t>
            </a:fld>
            <a:endParaRPr lang="en-US">
              <a:solidFill>
                <a:srgbClr val="000000">
                  <a:tint val="75000"/>
                </a:srgbClr>
              </a:solidFill>
              <a:latin typeface="Rockwe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latin typeface="Rockwell"/>
            </a:endParaRPr>
          </a:p>
        </p:txBody>
      </p:sp>
      <p:sp>
        <p:nvSpPr>
          <p:cNvPr id="4" name="Slide Number Placeholder 3"/>
          <p:cNvSpPr>
            <a:spLocks noGrp="1"/>
          </p:cNvSpPr>
          <p:nvPr>
            <p:ph type="sldNum" sz="quarter" idx="12"/>
          </p:nvPr>
        </p:nvSpPr>
        <p:spPr/>
        <p:txBody>
          <a:bodyPr/>
          <a:lstStyle/>
          <a:p>
            <a:fld id="{06E7A27C-5BDA-B448-9BEE-CA16018E30BC}" type="slidenum">
              <a:rPr lang="en-US" smtClean="0">
                <a:solidFill>
                  <a:srgbClr val="000000">
                    <a:tint val="75000"/>
                  </a:srgbClr>
                </a:solidFill>
                <a:latin typeface="Rockwell"/>
              </a:rPr>
              <a:pPr/>
              <a:t>‹#›</a:t>
            </a:fld>
            <a:endParaRPr lang="en-US">
              <a:solidFill>
                <a:srgbClr val="000000">
                  <a:tint val="75000"/>
                </a:srgbClr>
              </a:solidFill>
              <a:latin typeface="Rockwell"/>
            </a:endParaRPr>
          </a:p>
        </p:txBody>
      </p:sp>
    </p:spTree>
    <p:extLst>
      <p:ext uri="{BB962C8B-B14F-4D97-AF65-F5344CB8AC3E}">
        <p14:creationId xmlns:p14="http://schemas.microsoft.com/office/powerpoint/2010/main" val="3416683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0E8D2-B375-8F41-AF5F-BAAA50994445}" type="datetimeFigureOut">
              <a:rPr lang="en-US" smtClean="0">
                <a:solidFill>
                  <a:srgbClr val="000000">
                    <a:tint val="75000"/>
                  </a:srgbClr>
                </a:solidFill>
                <a:latin typeface="Rockwell"/>
              </a:rPr>
              <a:pPr/>
              <a:t>4/21/16</a:t>
            </a:fld>
            <a:endParaRPr lang="en-US">
              <a:solidFill>
                <a:srgbClr val="000000">
                  <a:tint val="75000"/>
                </a:srgbClr>
              </a:solidFill>
              <a:latin typeface="Rockwe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Rockwell"/>
            </a:endParaRPr>
          </a:p>
        </p:txBody>
      </p:sp>
      <p:sp>
        <p:nvSpPr>
          <p:cNvPr id="7" name="Slide Number Placeholder 6"/>
          <p:cNvSpPr>
            <a:spLocks noGrp="1"/>
          </p:cNvSpPr>
          <p:nvPr>
            <p:ph type="sldNum" sz="quarter" idx="12"/>
          </p:nvPr>
        </p:nvSpPr>
        <p:spPr/>
        <p:txBody>
          <a:bodyPr/>
          <a:lstStyle/>
          <a:p>
            <a:fld id="{06E7A27C-5BDA-B448-9BEE-CA16018E30BC}" type="slidenum">
              <a:rPr lang="en-US" smtClean="0">
                <a:solidFill>
                  <a:srgbClr val="000000">
                    <a:tint val="75000"/>
                  </a:srgbClr>
                </a:solidFill>
                <a:latin typeface="Rockwell"/>
              </a:rPr>
              <a:pPr/>
              <a:t>‹#›</a:t>
            </a:fld>
            <a:endParaRPr lang="en-US">
              <a:solidFill>
                <a:srgbClr val="000000">
                  <a:tint val="75000"/>
                </a:srgbClr>
              </a:solidFill>
              <a:latin typeface="Rockwell"/>
            </a:endParaRPr>
          </a:p>
        </p:txBody>
      </p:sp>
    </p:spTree>
    <p:extLst>
      <p:ext uri="{BB962C8B-B14F-4D97-AF65-F5344CB8AC3E}">
        <p14:creationId xmlns:p14="http://schemas.microsoft.com/office/powerpoint/2010/main" val="3526823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0E8D2-B375-8F41-AF5F-BAAA50994445}" type="datetimeFigureOut">
              <a:rPr lang="en-US" smtClean="0">
                <a:solidFill>
                  <a:srgbClr val="000000">
                    <a:tint val="75000"/>
                  </a:srgbClr>
                </a:solidFill>
                <a:latin typeface="Rockwell"/>
              </a:rPr>
              <a:pPr/>
              <a:t>4/21/16</a:t>
            </a:fld>
            <a:endParaRPr lang="en-US">
              <a:solidFill>
                <a:srgbClr val="000000">
                  <a:tint val="75000"/>
                </a:srgbClr>
              </a:solidFill>
              <a:latin typeface="Rockwe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Rockwell"/>
            </a:endParaRPr>
          </a:p>
        </p:txBody>
      </p:sp>
      <p:sp>
        <p:nvSpPr>
          <p:cNvPr id="6" name="Slide Number Placeholder 5"/>
          <p:cNvSpPr>
            <a:spLocks noGrp="1"/>
          </p:cNvSpPr>
          <p:nvPr>
            <p:ph type="sldNum" sz="quarter" idx="12"/>
          </p:nvPr>
        </p:nvSpPr>
        <p:spPr/>
        <p:txBody>
          <a:bodyPr/>
          <a:lstStyle/>
          <a:p>
            <a:fld id="{06E7A27C-5BDA-B448-9BEE-CA16018E30BC}" type="slidenum">
              <a:rPr lang="en-US" smtClean="0">
                <a:solidFill>
                  <a:srgbClr val="000000">
                    <a:tint val="75000"/>
                  </a:srgbClr>
                </a:solidFill>
                <a:latin typeface="Rockwell"/>
              </a:rPr>
              <a:pPr/>
              <a:t>‹#›</a:t>
            </a:fld>
            <a:endParaRPr lang="en-US">
              <a:solidFill>
                <a:srgbClr val="000000">
                  <a:tint val="75000"/>
                </a:srgbClr>
              </a:solidFill>
              <a:latin typeface="Rockwell"/>
            </a:endParaRPr>
          </a:p>
        </p:txBody>
      </p:sp>
    </p:spTree>
    <p:extLst>
      <p:ext uri="{BB962C8B-B14F-4D97-AF65-F5344CB8AC3E}">
        <p14:creationId xmlns:p14="http://schemas.microsoft.com/office/powerpoint/2010/main" val="221150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730CE-A96D-534D-8906-DA4B929B378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162290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8730CE-A96D-534D-8906-DA4B929B378E}"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205828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8730CE-A96D-534D-8906-DA4B929B378E}"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39541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8730CE-A96D-534D-8906-DA4B929B378E}"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365626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730CE-A96D-534D-8906-DA4B929B378E}" type="datetimeFigureOut">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283085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730CE-A96D-534D-8906-DA4B929B378E}"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202813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730CE-A96D-534D-8906-DA4B929B378E}"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8E359-5785-274B-8A26-5A068AB9E24A}" type="slidenum">
              <a:rPr lang="en-US" smtClean="0"/>
              <a:t>‹#›</a:t>
            </a:fld>
            <a:endParaRPr lang="en-US"/>
          </a:p>
        </p:txBody>
      </p:sp>
    </p:spTree>
    <p:extLst>
      <p:ext uri="{BB962C8B-B14F-4D97-AF65-F5344CB8AC3E}">
        <p14:creationId xmlns:p14="http://schemas.microsoft.com/office/powerpoint/2010/main" val="41987603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theme" Target="../theme/theme2.xml"/><Relationship Id="rId10" Type="http://schemas.openxmlformats.org/officeDocument/2006/relationships/image" Target="../media/image2.emf"/><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8730CE-A96D-534D-8906-DA4B929B378E}" type="datetimeFigureOut">
              <a:rPr lang="en-US" smtClean="0"/>
              <a:t>4/21/16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78E359-5785-274B-8A26-5A068AB9E24A}" type="slidenum">
              <a:rPr lang="en-US" smtClean="0"/>
              <a:t>‹#›</a:t>
            </a:fld>
            <a:endParaRPr lang="en-US"/>
          </a:p>
        </p:txBody>
      </p:sp>
      <p:pic>
        <p:nvPicPr>
          <p:cNvPr id="7" name="Picture 6" descr="A4AI_SmallLogo_Transparent.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056880" y="205979"/>
            <a:ext cx="802640" cy="652696"/>
          </a:xfrm>
          <a:prstGeom prst="rect">
            <a:avLst/>
          </a:prstGeom>
        </p:spPr>
      </p:pic>
    </p:spTree>
    <p:extLst>
      <p:ext uri="{BB962C8B-B14F-4D97-AF65-F5344CB8AC3E}">
        <p14:creationId xmlns:p14="http://schemas.microsoft.com/office/powerpoint/2010/main" val="1611725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4418"/>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304309"/>
            <a:ext cx="8229600" cy="24629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50E8D2-B375-8F41-AF5F-BAAA50994445}" type="datetimeFigureOut">
              <a:rPr lang="en-US" smtClean="0">
                <a:solidFill>
                  <a:srgbClr val="000000">
                    <a:tint val="75000"/>
                  </a:srgbClr>
                </a:solidFill>
                <a:latin typeface="Rockwell"/>
              </a:rPr>
              <a:pPr/>
              <a:t>4/21/16</a:t>
            </a:fld>
            <a:endParaRPr lang="en-US">
              <a:solidFill>
                <a:srgbClr val="000000">
                  <a:tint val="75000"/>
                </a:srgbClr>
              </a:solidFill>
              <a:latin typeface="Rockwe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latin typeface="Rockwe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E7A27C-5BDA-B448-9BEE-CA16018E30BC}" type="slidenum">
              <a:rPr lang="en-US" smtClean="0">
                <a:solidFill>
                  <a:srgbClr val="000000">
                    <a:tint val="75000"/>
                  </a:srgbClr>
                </a:solidFill>
                <a:latin typeface="Rockwell"/>
              </a:rPr>
              <a:pPr/>
              <a:t>‹#›</a:t>
            </a:fld>
            <a:endParaRPr lang="en-US" dirty="0">
              <a:solidFill>
                <a:srgbClr val="000000">
                  <a:tint val="75000"/>
                </a:srgbClr>
              </a:solidFill>
              <a:latin typeface="Rockwell"/>
            </a:endParaRPr>
          </a:p>
        </p:txBody>
      </p:sp>
      <p:pic>
        <p:nvPicPr>
          <p:cNvPr id="11" name="Picture 10"/>
          <p:cNvPicPr>
            <a:picLocks noChangeAspect="1"/>
          </p:cNvPicPr>
          <p:nvPr/>
        </p:nvPicPr>
        <p:blipFill>
          <a:blip r:embed="rId10"/>
          <a:stretch>
            <a:fillRect/>
          </a:stretch>
        </p:blipFill>
        <p:spPr>
          <a:xfrm>
            <a:off x="7480300" y="176096"/>
            <a:ext cx="1206500" cy="790575"/>
          </a:xfrm>
          <a:prstGeom prst="rect">
            <a:avLst/>
          </a:prstGeom>
        </p:spPr>
      </p:pic>
    </p:spTree>
    <p:extLst>
      <p:ext uri="{BB962C8B-B14F-4D97-AF65-F5344CB8AC3E}">
        <p14:creationId xmlns:p14="http://schemas.microsoft.com/office/powerpoint/2010/main" val="39545696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797B7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97B7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97B7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97B7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97B7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www.a4ai.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791"/>
            <a:ext cx="7772400" cy="1102519"/>
          </a:xfrm>
        </p:spPr>
        <p:txBody>
          <a:bodyPr>
            <a:normAutofit fontScale="90000"/>
          </a:bodyPr>
          <a:lstStyle/>
          <a:p>
            <a:r>
              <a:rPr lang="en-US" b="1" dirty="0" smtClean="0">
                <a:latin typeface="Rockwell"/>
                <a:cs typeface="Rockwell"/>
              </a:rPr>
              <a:t>Enabling Affordability </a:t>
            </a:r>
            <a:br>
              <a:rPr lang="en-US" b="1" dirty="0" smtClean="0">
                <a:latin typeface="Rockwell"/>
                <a:cs typeface="Rockwell"/>
              </a:rPr>
            </a:br>
            <a:r>
              <a:rPr lang="en-US" b="1" dirty="0" smtClean="0">
                <a:latin typeface="Rockwell"/>
                <a:cs typeface="Rockwell"/>
              </a:rPr>
              <a:t>for Inclusive Development</a:t>
            </a:r>
            <a:endParaRPr lang="en-US" b="1" dirty="0">
              <a:latin typeface="Rockwell"/>
              <a:cs typeface="Rockwell"/>
            </a:endParaRPr>
          </a:p>
        </p:txBody>
      </p:sp>
      <p:sp>
        <p:nvSpPr>
          <p:cNvPr id="4" name="Subtitle 9"/>
          <p:cNvSpPr>
            <a:spLocks noGrp="1"/>
          </p:cNvSpPr>
          <p:nvPr>
            <p:ph type="subTitle" idx="1"/>
          </p:nvPr>
        </p:nvSpPr>
        <p:spPr>
          <a:xfrm>
            <a:off x="857250" y="3133726"/>
            <a:ext cx="7588250" cy="1695506"/>
          </a:xfrm>
        </p:spPr>
        <p:txBody>
          <a:bodyPr>
            <a:noAutofit/>
          </a:bodyPr>
          <a:lstStyle/>
          <a:p>
            <a:pPr>
              <a:lnSpc>
                <a:spcPct val="80000"/>
              </a:lnSpc>
            </a:pPr>
            <a:r>
              <a:rPr lang="en-US" sz="2600" dirty="0" smtClean="0">
                <a:solidFill>
                  <a:srgbClr val="646464"/>
                </a:solidFill>
                <a:latin typeface="Rockwell"/>
                <a:cs typeface="Rockwell"/>
              </a:rPr>
              <a:t>Alliance </a:t>
            </a:r>
            <a:r>
              <a:rPr lang="en-US" sz="2600" dirty="0">
                <a:solidFill>
                  <a:srgbClr val="646464"/>
                </a:solidFill>
                <a:latin typeface="Rockwell"/>
                <a:cs typeface="Rockwell"/>
              </a:rPr>
              <a:t>for Affordable </a:t>
            </a:r>
            <a:r>
              <a:rPr lang="en-US" sz="2600" dirty="0" smtClean="0">
                <a:solidFill>
                  <a:srgbClr val="646464"/>
                </a:solidFill>
                <a:latin typeface="Rockwell"/>
                <a:cs typeface="Rockwell"/>
              </a:rPr>
              <a:t>Internet (A4AI)</a:t>
            </a:r>
            <a:endParaRPr lang="en-US" sz="2600" dirty="0">
              <a:solidFill>
                <a:srgbClr val="646464"/>
              </a:solidFill>
              <a:latin typeface="Rockwell"/>
              <a:cs typeface="Rockwell"/>
            </a:endParaRPr>
          </a:p>
          <a:p>
            <a:r>
              <a:rPr lang="en-US" sz="2600" dirty="0" smtClean="0">
                <a:solidFill>
                  <a:srgbClr val="646464"/>
                </a:solidFill>
                <a:latin typeface="Rockwell"/>
                <a:cs typeface="Rockwell"/>
              </a:rPr>
              <a:t>a</a:t>
            </a:r>
            <a:r>
              <a:rPr lang="en-US" sz="2600" dirty="0" smtClean="0">
                <a:solidFill>
                  <a:srgbClr val="646464"/>
                </a:solidFill>
                <a:latin typeface="Rockwell"/>
                <a:cs typeface="Rockwell"/>
              </a:rPr>
              <a:t>4ai.org</a:t>
            </a:r>
          </a:p>
          <a:p>
            <a:r>
              <a:rPr lang="en-US" sz="2600" dirty="0" smtClean="0">
                <a:solidFill>
                  <a:srgbClr val="646464"/>
                </a:solidFill>
                <a:latin typeface="Rockwell"/>
                <a:cs typeface="Rockwell"/>
              </a:rPr>
              <a:t>@a4a_internet</a:t>
            </a:r>
            <a:endParaRPr lang="en-US" sz="2600" dirty="0">
              <a:solidFill>
                <a:srgbClr val="646464"/>
              </a:solidFill>
              <a:latin typeface="Rockwell"/>
              <a:cs typeface="Rockwell"/>
            </a:endParaRPr>
          </a:p>
        </p:txBody>
      </p:sp>
      <p:pic>
        <p:nvPicPr>
          <p:cNvPr id="5" name="Picture 4"/>
          <p:cNvPicPr>
            <a:picLocks noChangeAspect="1"/>
          </p:cNvPicPr>
          <p:nvPr/>
        </p:nvPicPr>
        <p:blipFill>
          <a:blip r:embed="rId3"/>
          <a:stretch>
            <a:fillRect/>
          </a:stretch>
        </p:blipFill>
        <p:spPr>
          <a:xfrm>
            <a:off x="414481" y="354323"/>
            <a:ext cx="3464792" cy="642509"/>
          </a:xfrm>
          <a:prstGeom prst="rect">
            <a:avLst/>
          </a:prstGeom>
        </p:spPr>
      </p:pic>
    </p:spTree>
    <p:extLst>
      <p:ext uri="{BB962C8B-B14F-4D97-AF65-F5344CB8AC3E}">
        <p14:creationId xmlns:p14="http://schemas.microsoft.com/office/powerpoint/2010/main" val="20837541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99878"/>
            <a:ext cx="7099300" cy="563168"/>
          </a:xfrm>
        </p:spPr>
        <p:txBody>
          <a:bodyPr>
            <a:noAutofit/>
          </a:bodyPr>
          <a:lstStyle/>
          <a:p>
            <a:pPr algn="l"/>
            <a:r>
              <a:rPr lang="en-US" sz="3200" b="1" dirty="0" smtClean="0">
                <a:latin typeface="Rockwell"/>
                <a:cs typeface="Rockwell"/>
              </a:rPr>
              <a:t>Advancing women’s </a:t>
            </a:r>
            <a:r>
              <a:rPr lang="en-US" sz="3200" b="1" dirty="0">
                <a:latin typeface="Rockwell"/>
                <a:cs typeface="Rockwell"/>
              </a:rPr>
              <a:t>r</a:t>
            </a:r>
            <a:r>
              <a:rPr lang="en-US" sz="3200" b="1" dirty="0" smtClean="0">
                <a:latin typeface="Rockwell"/>
                <a:cs typeface="Rockwell"/>
              </a:rPr>
              <a:t>ights </a:t>
            </a:r>
            <a:r>
              <a:rPr lang="en-US" sz="3200" b="1" dirty="0">
                <a:latin typeface="Rockwell"/>
                <a:cs typeface="Rockwell"/>
              </a:rPr>
              <a:t>o</a:t>
            </a:r>
            <a:r>
              <a:rPr lang="en-US" sz="3200" b="1" dirty="0" smtClean="0">
                <a:latin typeface="Rockwell"/>
                <a:cs typeface="Rockwell"/>
              </a:rPr>
              <a:t>nline</a:t>
            </a:r>
            <a:endParaRPr lang="en-US" sz="3200" b="1" dirty="0">
              <a:latin typeface="Rockwell"/>
              <a:cs typeface="Rockwell"/>
            </a:endParaRPr>
          </a:p>
        </p:txBody>
      </p:sp>
      <p:sp>
        <p:nvSpPr>
          <p:cNvPr id="3" name="Content Placeholder 2"/>
          <p:cNvSpPr>
            <a:spLocks noGrp="1"/>
          </p:cNvSpPr>
          <p:nvPr>
            <p:ph idx="1"/>
          </p:nvPr>
        </p:nvSpPr>
        <p:spPr>
          <a:xfrm>
            <a:off x="457200" y="1840519"/>
            <a:ext cx="5156200" cy="2926743"/>
          </a:xfrm>
        </p:spPr>
        <p:txBody>
          <a:bodyPr>
            <a:noAutofit/>
          </a:bodyPr>
          <a:lstStyle/>
          <a:p>
            <a:pPr marL="0" indent="0" fontAlgn="base">
              <a:buNone/>
            </a:pPr>
            <a:r>
              <a:rPr lang="en-US" sz="2200" b="1" i="1" dirty="0">
                <a:solidFill>
                  <a:schemeClr val="tx1"/>
                </a:solidFill>
                <a:latin typeface="Rockwell"/>
                <a:cs typeface="Rockwell"/>
              </a:rPr>
              <a:t>Breaking the affordability </a:t>
            </a:r>
            <a:r>
              <a:rPr lang="en-US" sz="2200" b="1" i="1" dirty="0" smtClean="0">
                <a:solidFill>
                  <a:schemeClr val="tx1"/>
                </a:solidFill>
                <a:latin typeface="Rockwell"/>
                <a:cs typeface="Rockwell"/>
              </a:rPr>
              <a:t>barrier:</a:t>
            </a:r>
          </a:p>
          <a:p>
            <a:pPr fontAlgn="base"/>
            <a:r>
              <a:rPr lang="en-US" sz="2000" dirty="0" smtClean="0">
                <a:latin typeface="Rockwell"/>
                <a:cs typeface="Rockwell"/>
              </a:rPr>
              <a:t>Policies to ensure </a:t>
            </a:r>
            <a:r>
              <a:rPr lang="en-US" sz="2000" dirty="0">
                <a:latin typeface="Rockwell"/>
                <a:cs typeface="Rockwell"/>
              </a:rPr>
              <a:t>that inability to pay does not stop anyone from getting online </a:t>
            </a:r>
            <a:r>
              <a:rPr lang="en-US" sz="2000" dirty="0" smtClean="0">
                <a:latin typeface="Rockwell"/>
                <a:cs typeface="Rockwell"/>
              </a:rPr>
              <a:t>&amp; </a:t>
            </a:r>
            <a:r>
              <a:rPr lang="en-US" sz="2000" dirty="0">
                <a:latin typeface="Rockwell"/>
                <a:cs typeface="Rockwell"/>
              </a:rPr>
              <a:t>using </a:t>
            </a:r>
            <a:r>
              <a:rPr lang="en-US" sz="2000" dirty="0" smtClean="0">
                <a:latin typeface="Rockwell"/>
                <a:cs typeface="Rockwell"/>
              </a:rPr>
              <a:t>full online </a:t>
            </a:r>
            <a:r>
              <a:rPr lang="en-US" sz="2000" dirty="0">
                <a:latin typeface="Rockwell"/>
                <a:cs typeface="Rockwell"/>
              </a:rPr>
              <a:t>access in a transformative </a:t>
            </a:r>
            <a:r>
              <a:rPr lang="en-US" sz="2000" dirty="0" smtClean="0">
                <a:latin typeface="Rockwell"/>
                <a:cs typeface="Rockwell"/>
              </a:rPr>
              <a:t>way</a:t>
            </a:r>
            <a:endParaRPr lang="en-US" sz="2000" i="1" dirty="0" smtClean="0">
              <a:solidFill>
                <a:srgbClr val="000000"/>
              </a:solidFill>
              <a:latin typeface="Rockwell"/>
              <a:cs typeface="Rockwell"/>
            </a:endParaRPr>
          </a:p>
          <a:p>
            <a:pPr marL="0" lvl="0" indent="0" fontAlgn="base">
              <a:buNone/>
            </a:pPr>
            <a:r>
              <a:rPr lang="en-US" sz="2200" b="1" i="1" dirty="0" smtClean="0">
                <a:solidFill>
                  <a:srgbClr val="000000"/>
                </a:solidFill>
                <a:latin typeface="Rockwell"/>
                <a:cs typeface="Rockwell"/>
              </a:rPr>
              <a:t>Breaking </a:t>
            </a:r>
            <a:r>
              <a:rPr lang="en-US" sz="2200" b="1" i="1" dirty="0">
                <a:solidFill>
                  <a:srgbClr val="000000"/>
                </a:solidFill>
                <a:latin typeface="Rockwell"/>
                <a:cs typeface="Rockwell"/>
              </a:rPr>
              <a:t>the gender barrier:</a:t>
            </a:r>
            <a:r>
              <a:rPr lang="en-US" sz="2200" b="1" dirty="0">
                <a:solidFill>
                  <a:srgbClr val="000000"/>
                </a:solidFill>
                <a:latin typeface="Rockwell"/>
                <a:cs typeface="Rockwell"/>
              </a:rPr>
              <a:t> </a:t>
            </a:r>
            <a:endParaRPr lang="en-US" sz="2200" b="1" dirty="0" smtClean="0">
              <a:solidFill>
                <a:srgbClr val="000000"/>
              </a:solidFill>
              <a:latin typeface="Rockwell"/>
              <a:cs typeface="Rockwell"/>
            </a:endParaRPr>
          </a:p>
          <a:p>
            <a:pPr fontAlgn="base"/>
            <a:r>
              <a:rPr lang="en-US" sz="2000" dirty="0" smtClean="0">
                <a:latin typeface="Rockwell"/>
                <a:cs typeface="Rockwell"/>
              </a:rPr>
              <a:t>Policies &amp; programs </a:t>
            </a:r>
            <a:r>
              <a:rPr lang="en-US" sz="2000" dirty="0">
                <a:latin typeface="Rockwell"/>
                <a:cs typeface="Rockwell"/>
              </a:rPr>
              <a:t>that advance women’s active citizenship and civic participation through technology.</a:t>
            </a:r>
          </a:p>
        </p:txBody>
      </p:sp>
      <p:sp>
        <p:nvSpPr>
          <p:cNvPr id="4" name="Slide Number Placeholder 3"/>
          <p:cNvSpPr>
            <a:spLocks noGrp="1"/>
          </p:cNvSpPr>
          <p:nvPr>
            <p:ph type="sldNum" sz="quarter" idx="12"/>
          </p:nvPr>
        </p:nvSpPr>
        <p:spPr/>
        <p:txBody>
          <a:bodyPr/>
          <a:lstStyle/>
          <a:p>
            <a:fld id="{06E7A27C-5BDA-B448-9BEE-CA16018E30BC}" type="slidenum">
              <a:rPr lang="en-US" smtClean="0"/>
              <a:t>10</a:t>
            </a:fld>
            <a:endParaRPr lang="en-US"/>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8963" y="1657085"/>
            <a:ext cx="3086436" cy="3110178"/>
          </a:xfrm>
          <a:prstGeom prst="rect">
            <a:avLst/>
          </a:prstGeom>
        </p:spPr>
      </p:pic>
      <p:sp>
        <p:nvSpPr>
          <p:cNvPr id="5" name="TextBox 4"/>
          <p:cNvSpPr txBox="1"/>
          <p:nvPr/>
        </p:nvSpPr>
        <p:spPr>
          <a:xfrm>
            <a:off x="360337" y="882588"/>
            <a:ext cx="7087240" cy="830997"/>
          </a:xfrm>
          <a:prstGeom prst="rect">
            <a:avLst/>
          </a:prstGeom>
          <a:noFill/>
        </p:spPr>
        <p:txBody>
          <a:bodyPr wrap="square" rtlCol="0">
            <a:spAutoFit/>
          </a:bodyPr>
          <a:lstStyle/>
          <a:p>
            <a:r>
              <a:rPr lang="en-US" sz="2400" dirty="0" smtClean="0">
                <a:latin typeface="Rockwell"/>
                <a:cs typeface="Rockwell"/>
              </a:rPr>
              <a:t>New initiative with the Web Foundation’s Women’s Rights Online program &amp; UN Women</a:t>
            </a:r>
            <a:endParaRPr lang="en-US" sz="2400" dirty="0">
              <a:latin typeface="Rockwell"/>
              <a:cs typeface="Rockwell"/>
            </a:endParaRPr>
          </a:p>
        </p:txBody>
      </p:sp>
    </p:spTree>
    <p:extLst>
      <p:ext uri="{BB962C8B-B14F-4D97-AF65-F5344CB8AC3E}">
        <p14:creationId xmlns:p14="http://schemas.microsoft.com/office/powerpoint/2010/main" val="16025816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0" y="244040"/>
            <a:ext cx="7315200" cy="523220"/>
          </a:xfrm>
          <a:prstGeom prst="rect">
            <a:avLst/>
          </a:prstGeom>
          <a:noFill/>
        </p:spPr>
        <p:txBody>
          <a:bodyPr wrap="square" rtlCol="0">
            <a:spAutoFit/>
          </a:bodyPr>
          <a:lstStyle/>
          <a:p>
            <a:r>
              <a:rPr lang="en-US" sz="2800" b="1" dirty="0" smtClean="0">
                <a:latin typeface="Rockwell"/>
                <a:cs typeface="Rockwell"/>
              </a:rPr>
              <a:t>What is the state of affordability?</a:t>
            </a:r>
            <a:endParaRPr lang="en-US" sz="2800" b="1" dirty="0">
              <a:latin typeface="Rockwell"/>
              <a:cs typeface="Rockwell"/>
            </a:endParaRPr>
          </a:p>
        </p:txBody>
      </p:sp>
      <p:sp>
        <p:nvSpPr>
          <p:cNvPr id="5" name="Rounded Rectangle 4"/>
          <p:cNvSpPr/>
          <p:nvPr/>
        </p:nvSpPr>
        <p:spPr>
          <a:xfrm>
            <a:off x="1248438" y="957931"/>
            <a:ext cx="6285239" cy="1392429"/>
          </a:xfrm>
          <a:prstGeom prst="roundRect">
            <a:avLst/>
          </a:prstGeom>
          <a:solidFill>
            <a:srgbClr val="FF98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48438" y="982322"/>
            <a:ext cx="6206461" cy="830997"/>
          </a:xfrm>
          <a:prstGeom prst="rect">
            <a:avLst/>
          </a:prstGeom>
          <a:noFill/>
        </p:spPr>
        <p:txBody>
          <a:bodyPr wrap="square" rtlCol="0">
            <a:spAutoFit/>
          </a:bodyPr>
          <a:lstStyle/>
          <a:p>
            <a:pPr algn="ctr"/>
            <a:r>
              <a:rPr lang="en-US" sz="2400" b="1" dirty="0" smtClean="0">
                <a:latin typeface="Rockwell"/>
                <a:cs typeface="Rockwell"/>
              </a:rPr>
              <a:t>The high cost to connect is excluding </a:t>
            </a:r>
          </a:p>
          <a:p>
            <a:pPr algn="ctr"/>
            <a:r>
              <a:rPr lang="en-US" sz="2400" b="1" dirty="0" smtClean="0">
                <a:latin typeface="Rockwell"/>
                <a:cs typeface="Rockwell"/>
              </a:rPr>
              <a:t>billions from the digital revolution</a:t>
            </a:r>
            <a:endParaRPr lang="en-US" sz="2400" b="1" dirty="0">
              <a:latin typeface="Rockwell"/>
              <a:cs typeface="Rockwell"/>
            </a:endParaRPr>
          </a:p>
        </p:txBody>
      </p:sp>
      <p:sp>
        <p:nvSpPr>
          <p:cNvPr id="7" name="TextBox 6"/>
          <p:cNvSpPr txBox="1"/>
          <p:nvPr/>
        </p:nvSpPr>
        <p:spPr>
          <a:xfrm>
            <a:off x="1334536" y="1840653"/>
            <a:ext cx="6120363" cy="369332"/>
          </a:xfrm>
          <a:prstGeom prst="rect">
            <a:avLst/>
          </a:prstGeom>
          <a:noFill/>
        </p:spPr>
        <p:txBody>
          <a:bodyPr wrap="square" rtlCol="0">
            <a:spAutoFit/>
          </a:bodyPr>
          <a:lstStyle/>
          <a:p>
            <a:pPr algn="ctr"/>
            <a:r>
              <a:rPr lang="en-US" i="1" dirty="0" smtClean="0">
                <a:latin typeface="Rockwell"/>
                <a:cs typeface="Rockwell"/>
              </a:rPr>
              <a:t>Over half the world’s population is still offline</a:t>
            </a:r>
            <a:endParaRPr lang="en-US" i="1" dirty="0">
              <a:latin typeface="Rockwell"/>
              <a:cs typeface="Rockwell"/>
            </a:endParaRPr>
          </a:p>
        </p:txBody>
      </p:sp>
      <p:sp>
        <p:nvSpPr>
          <p:cNvPr id="10" name="TextBox 9"/>
          <p:cNvSpPr txBox="1"/>
          <p:nvPr/>
        </p:nvSpPr>
        <p:spPr>
          <a:xfrm>
            <a:off x="269060" y="2517447"/>
            <a:ext cx="8534579" cy="646331"/>
          </a:xfrm>
          <a:prstGeom prst="rect">
            <a:avLst/>
          </a:prstGeom>
          <a:noFill/>
        </p:spPr>
        <p:txBody>
          <a:bodyPr wrap="square" rtlCol="0">
            <a:spAutoFit/>
          </a:bodyPr>
          <a:lstStyle/>
          <a:p>
            <a:pPr algn="ctr"/>
            <a:r>
              <a:rPr lang="en-US" b="1" dirty="0" smtClean="0">
                <a:solidFill>
                  <a:srgbClr val="2DB1B7"/>
                </a:solidFill>
                <a:latin typeface="Rockwell"/>
                <a:cs typeface="Rockwell"/>
              </a:rPr>
              <a:t>111 countries have met the UN affordability target of basic broadband priced at 5% or less of average monthly income</a:t>
            </a:r>
            <a:endParaRPr lang="en-US" b="1" dirty="0">
              <a:solidFill>
                <a:srgbClr val="2DB1B7"/>
              </a:solidFill>
              <a:latin typeface="Rockwell"/>
              <a:cs typeface="Rockwell"/>
            </a:endParaRPr>
          </a:p>
        </p:txBody>
      </p:sp>
      <p:sp>
        <p:nvSpPr>
          <p:cNvPr id="11" name="TextBox 10"/>
          <p:cNvSpPr txBox="1"/>
          <p:nvPr/>
        </p:nvSpPr>
        <p:spPr>
          <a:xfrm>
            <a:off x="3966206" y="3263768"/>
            <a:ext cx="757591" cy="430887"/>
          </a:xfrm>
          <a:prstGeom prst="rect">
            <a:avLst/>
          </a:prstGeom>
          <a:noFill/>
        </p:spPr>
        <p:txBody>
          <a:bodyPr wrap="square" rtlCol="0">
            <a:spAutoFit/>
          </a:bodyPr>
          <a:lstStyle/>
          <a:p>
            <a:r>
              <a:rPr lang="en-US" sz="2200" b="1" dirty="0" smtClean="0">
                <a:latin typeface="Rockwell"/>
                <a:cs typeface="Rockwell"/>
              </a:rPr>
              <a:t>YET</a:t>
            </a:r>
            <a:endParaRPr lang="en-US" sz="2200" b="1" dirty="0">
              <a:latin typeface="Rockwell"/>
              <a:cs typeface="Rockwell"/>
            </a:endParaRPr>
          </a:p>
        </p:txBody>
      </p:sp>
      <p:sp>
        <p:nvSpPr>
          <p:cNvPr id="13" name="Rounded Rectangle 12"/>
          <p:cNvSpPr/>
          <p:nvPr/>
        </p:nvSpPr>
        <p:spPr>
          <a:xfrm>
            <a:off x="269060" y="3694655"/>
            <a:ext cx="4003611" cy="1364084"/>
          </a:xfrm>
          <a:prstGeom prst="roundRect">
            <a:avLst/>
          </a:prstGeom>
          <a:solidFill>
            <a:srgbClr val="64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46464"/>
              </a:solidFill>
            </a:endParaRPr>
          </a:p>
        </p:txBody>
      </p:sp>
      <p:sp>
        <p:nvSpPr>
          <p:cNvPr id="14" name="Rounded Rectangle 13"/>
          <p:cNvSpPr/>
          <p:nvPr/>
        </p:nvSpPr>
        <p:spPr>
          <a:xfrm>
            <a:off x="4810791" y="3694655"/>
            <a:ext cx="4154284" cy="1364084"/>
          </a:xfrm>
          <a:prstGeom prst="roundRect">
            <a:avLst/>
          </a:prstGeom>
          <a:solidFill>
            <a:srgbClr val="64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69061" y="3705419"/>
            <a:ext cx="4003610" cy="1292662"/>
          </a:xfrm>
          <a:prstGeom prst="rect">
            <a:avLst/>
          </a:prstGeom>
          <a:noFill/>
        </p:spPr>
        <p:txBody>
          <a:bodyPr wrap="square" rtlCol="0">
            <a:spAutoFit/>
          </a:bodyPr>
          <a:lstStyle/>
          <a:p>
            <a:pPr algn="ctr"/>
            <a:r>
              <a:rPr lang="en-US" dirty="0" smtClean="0">
                <a:solidFill>
                  <a:srgbClr val="89DD12"/>
                </a:solidFill>
                <a:latin typeface="Rockwell"/>
                <a:cs typeface="Rockwell"/>
              </a:rPr>
              <a:t>Just </a:t>
            </a:r>
          </a:p>
          <a:p>
            <a:pPr algn="ctr"/>
            <a:r>
              <a:rPr lang="en-US" sz="2400" b="1" dirty="0" smtClean="0">
                <a:solidFill>
                  <a:srgbClr val="89DD12"/>
                </a:solidFill>
                <a:latin typeface="Rockwell"/>
                <a:cs typeface="Rockwell"/>
              </a:rPr>
              <a:t>9 countries </a:t>
            </a:r>
          </a:p>
          <a:p>
            <a:pPr algn="ctr"/>
            <a:r>
              <a:rPr lang="en-US" dirty="0" smtClean="0">
                <a:solidFill>
                  <a:srgbClr val="89DD12"/>
                </a:solidFill>
                <a:latin typeface="Rockwell"/>
                <a:cs typeface="Rockwell"/>
              </a:rPr>
              <a:t>meet this target for the bottom 20% of income earners </a:t>
            </a:r>
            <a:endParaRPr lang="en-US" dirty="0">
              <a:solidFill>
                <a:srgbClr val="89DD12"/>
              </a:solidFill>
              <a:latin typeface="Rockwell"/>
              <a:cs typeface="Rockwell"/>
            </a:endParaRPr>
          </a:p>
        </p:txBody>
      </p:sp>
      <p:sp>
        <p:nvSpPr>
          <p:cNvPr id="16" name="TextBox 15"/>
          <p:cNvSpPr txBox="1"/>
          <p:nvPr/>
        </p:nvSpPr>
        <p:spPr>
          <a:xfrm>
            <a:off x="4810791" y="3896306"/>
            <a:ext cx="4154284" cy="1015663"/>
          </a:xfrm>
          <a:prstGeom prst="rect">
            <a:avLst/>
          </a:prstGeom>
          <a:noFill/>
        </p:spPr>
        <p:txBody>
          <a:bodyPr wrap="square" rtlCol="0">
            <a:spAutoFit/>
          </a:bodyPr>
          <a:lstStyle/>
          <a:p>
            <a:pPr algn="ctr"/>
            <a:r>
              <a:rPr lang="en-US" sz="2400" b="1" dirty="0" smtClean="0">
                <a:solidFill>
                  <a:srgbClr val="89DD12"/>
                </a:solidFill>
                <a:latin typeface="Rockwell"/>
                <a:cs typeface="Rockwell"/>
              </a:rPr>
              <a:t>0 countries </a:t>
            </a:r>
          </a:p>
          <a:p>
            <a:pPr algn="ctr"/>
            <a:r>
              <a:rPr lang="en-US" dirty="0" smtClean="0">
                <a:solidFill>
                  <a:srgbClr val="89DD12"/>
                </a:solidFill>
                <a:latin typeface="Rockwell"/>
                <a:cs typeface="Rockwell"/>
              </a:rPr>
              <a:t>meet this target for those living in poverty</a:t>
            </a:r>
            <a:endParaRPr lang="en-US" dirty="0">
              <a:solidFill>
                <a:srgbClr val="89DD12"/>
              </a:solidFill>
              <a:latin typeface="Rockwell"/>
              <a:cs typeface="Rockwell"/>
            </a:endParaRPr>
          </a:p>
        </p:txBody>
      </p:sp>
    </p:spTree>
    <p:extLst>
      <p:ext uri="{BB962C8B-B14F-4D97-AF65-F5344CB8AC3E}">
        <p14:creationId xmlns:p14="http://schemas.microsoft.com/office/powerpoint/2010/main" val="41995592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699" y="244040"/>
            <a:ext cx="7881841" cy="523220"/>
          </a:xfrm>
          <a:prstGeom prst="rect">
            <a:avLst/>
          </a:prstGeom>
          <a:noFill/>
        </p:spPr>
        <p:txBody>
          <a:bodyPr wrap="square" rtlCol="0">
            <a:spAutoFit/>
          </a:bodyPr>
          <a:lstStyle/>
          <a:p>
            <a:r>
              <a:rPr lang="en-US" sz="2800" b="1" dirty="0" smtClean="0">
                <a:latin typeface="Rockwell"/>
                <a:cs typeface="Rockwell"/>
              </a:rPr>
              <a:t>Just how widespread is mobile broadband?  </a:t>
            </a:r>
            <a:endParaRPr lang="en-US" sz="2800" b="1" dirty="0">
              <a:latin typeface="Rockwell"/>
              <a:cs typeface="Rockwell"/>
            </a:endParaRPr>
          </a:p>
        </p:txBody>
      </p:sp>
      <p:sp>
        <p:nvSpPr>
          <p:cNvPr id="3" name="TextBox 2"/>
          <p:cNvSpPr txBox="1"/>
          <p:nvPr/>
        </p:nvSpPr>
        <p:spPr>
          <a:xfrm>
            <a:off x="2667000" y="1574800"/>
            <a:ext cx="184666" cy="369332"/>
          </a:xfrm>
          <a:prstGeom prst="rect">
            <a:avLst/>
          </a:prstGeom>
          <a:noFill/>
        </p:spPr>
        <p:txBody>
          <a:bodyPr wrap="none" rtlCol="0">
            <a:spAutoFit/>
          </a:bodyPr>
          <a:lstStyle/>
          <a:p>
            <a:endParaRPr lang="en-US" dirty="0"/>
          </a:p>
        </p:txBody>
      </p:sp>
      <p:pic>
        <p:nvPicPr>
          <p:cNvPr id="5" name="Picture 4" descr="Screen Shot 2016-03-14 at 7.35.4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334" y="1024189"/>
            <a:ext cx="7880065" cy="4079515"/>
          </a:xfrm>
          <a:prstGeom prst="rect">
            <a:avLst/>
          </a:prstGeom>
        </p:spPr>
      </p:pic>
      <p:sp>
        <p:nvSpPr>
          <p:cNvPr id="7" name="TextBox 6"/>
          <p:cNvSpPr txBox="1"/>
          <p:nvPr/>
        </p:nvSpPr>
        <p:spPr>
          <a:xfrm>
            <a:off x="243424" y="913872"/>
            <a:ext cx="1145313" cy="3600986"/>
          </a:xfrm>
          <a:prstGeom prst="rect">
            <a:avLst/>
          </a:prstGeom>
          <a:noFill/>
        </p:spPr>
        <p:txBody>
          <a:bodyPr wrap="square" rtlCol="0">
            <a:spAutoFit/>
          </a:bodyPr>
          <a:lstStyle/>
          <a:p>
            <a:r>
              <a:rPr lang="en-US" sz="1400" dirty="0" smtClean="0">
                <a:latin typeface="Rockwell"/>
                <a:cs typeface="Rockwell"/>
              </a:rPr>
              <a:t>Mobile Broadband Penetration: unique subscribers of Mob. BB (3G, 4G) as a percentage of the population</a:t>
            </a:r>
          </a:p>
          <a:p>
            <a:endParaRPr lang="en-US" sz="1400" dirty="0">
              <a:latin typeface="Rockwell"/>
              <a:cs typeface="Rockwell"/>
            </a:endParaRPr>
          </a:p>
          <a:p>
            <a:r>
              <a:rPr lang="en-US" sz="1200" dirty="0" smtClean="0">
                <a:latin typeface="Rockwell"/>
                <a:cs typeface="Rockwell"/>
              </a:rPr>
              <a:t>Source: GSMA Intelligence, Q42015</a:t>
            </a:r>
          </a:p>
          <a:p>
            <a:r>
              <a:rPr lang="en-US" sz="1200" dirty="0" smtClean="0">
                <a:latin typeface="Rockwell"/>
                <a:cs typeface="Rockwell"/>
              </a:rPr>
              <a:t> </a:t>
            </a:r>
            <a:endParaRPr lang="en-US" sz="1200" dirty="0">
              <a:latin typeface="Rockwell"/>
              <a:cs typeface="Rockwell"/>
            </a:endParaRPr>
          </a:p>
        </p:txBody>
      </p:sp>
    </p:spTree>
    <p:extLst>
      <p:ext uri="{BB962C8B-B14F-4D97-AF65-F5344CB8AC3E}">
        <p14:creationId xmlns:p14="http://schemas.microsoft.com/office/powerpoint/2010/main" val="24664132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3-13 at 11.53.30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74984"/>
            <a:ext cx="9144000" cy="4068516"/>
          </a:xfrm>
          <a:prstGeom prst="rect">
            <a:avLst/>
          </a:prstGeom>
        </p:spPr>
      </p:pic>
      <p:sp>
        <p:nvSpPr>
          <p:cNvPr id="4" name="TextBox 3"/>
          <p:cNvSpPr txBox="1"/>
          <p:nvPr/>
        </p:nvSpPr>
        <p:spPr>
          <a:xfrm>
            <a:off x="139700" y="39538"/>
            <a:ext cx="7315200" cy="954107"/>
          </a:xfrm>
          <a:prstGeom prst="rect">
            <a:avLst/>
          </a:prstGeom>
          <a:noFill/>
        </p:spPr>
        <p:txBody>
          <a:bodyPr wrap="square" rtlCol="0">
            <a:spAutoFit/>
          </a:bodyPr>
          <a:lstStyle/>
          <a:p>
            <a:r>
              <a:rPr lang="en-US" sz="2800" b="1" dirty="0" smtClean="0">
                <a:latin typeface="Rockwell"/>
                <a:cs typeface="Rockwell"/>
              </a:rPr>
              <a:t>Exploring the true extent of the gender digital divide (WRO, data2X)</a:t>
            </a:r>
            <a:endParaRPr lang="en-US" sz="2800" b="1" dirty="0">
              <a:latin typeface="Rockwell"/>
              <a:cs typeface="Rockwell"/>
            </a:endParaRPr>
          </a:p>
        </p:txBody>
      </p:sp>
    </p:spTree>
    <p:extLst>
      <p:ext uri="{BB962C8B-B14F-4D97-AF65-F5344CB8AC3E}">
        <p14:creationId xmlns:p14="http://schemas.microsoft.com/office/powerpoint/2010/main" val="28679143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3-14 at 12.05.05 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802" y="779428"/>
            <a:ext cx="6457437" cy="4364072"/>
          </a:xfrm>
          <a:prstGeom prst="rect">
            <a:avLst/>
          </a:prstGeom>
        </p:spPr>
      </p:pic>
      <p:sp>
        <p:nvSpPr>
          <p:cNvPr id="2" name="TextBox 1"/>
          <p:cNvSpPr txBox="1"/>
          <p:nvPr/>
        </p:nvSpPr>
        <p:spPr>
          <a:xfrm>
            <a:off x="258297" y="290608"/>
            <a:ext cx="5316624" cy="523220"/>
          </a:xfrm>
          <a:prstGeom prst="rect">
            <a:avLst/>
          </a:prstGeom>
          <a:noFill/>
        </p:spPr>
        <p:txBody>
          <a:bodyPr wrap="square" rtlCol="0">
            <a:spAutoFit/>
          </a:bodyPr>
          <a:lstStyle/>
          <a:p>
            <a:r>
              <a:rPr lang="en-US" sz="2800" b="1" dirty="0" smtClean="0">
                <a:latin typeface="Rockwell"/>
                <a:cs typeface="Rockwell"/>
              </a:rPr>
              <a:t>Internet for all by 2020?</a:t>
            </a:r>
            <a:endParaRPr lang="en-US" sz="2800" b="1" dirty="0">
              <a:latin typeface="Rockwell"/>
              <a:cs typeface="Rockwell"/>
            </a:endParaRPr>
          </a:p>
        </p:txBody>
      </p:sp>
    </p:spTree>
    <p:extLst>
      <p:ext uri="{BB962C8B-B14F-4D97-AF65-F5344CB8AC3E}">
        <p14:creationId xmlns:p14="http://schemas.microsoft.com/office/powerpoint/2010/main" val="20714175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04" y="119872"/>
            <a:ext cx="8229600" cy="857250"/>
          </a:xfrm>
        </p:spPr>
        <p:txBody>
          <a:bodyPr>
            <a:noAutofit/>
          </a:bodyPr>
          <a:lstStyle/>
          <a:p>
            <a:pPr algn="l"/>
            <a:r>
              <a:rPr lang="en-US" sz="3000" b="1" dirty="0" smtClean="0">
                <a:latin typeface="Rockwell"/>
                <a:cs typeface="Rockwell"/>
              </a:rPr>
              <a:t>What action must we take to make universal access a reality? </a:t>
            </a:r>
            <a:endParaRPr lang="en-US" sz="3000" b="1" dirty="0">
              <a:latin typeface="Rockwell"/>
              <a:cs typeface="Rockwell"/>
            </a:endParaRPr>
          </a:p>
        </p:txBody>
      </p:sp>
      <p:sp>
        <p:nvSpPr>
          <p:cNvPr id="4" name="Rounded Rectangle 3"/>
          <p:cNvSpPr/>
          <p:nvPr/>
        </p:nvSpPr>
        <p:spPr>
          <a:xfrm>
            <a:off x="226010" y="1345409"/>
            <a:ext cx="2658312" cy="3702567"/>
          </a:xfrm>
          <a:prstGeom prst="roundRect">
            <a:avLst/>
          </a:prstGeom>
          <a:solidFill>
            <a:srgbClr val="2DB1B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284256" y="1345409"/>
            <a:ext cx="2658312" cy="3702567"/>
          </a:xfrm>
          <a:prstGeom prst="roundRect">
            <a:avLst/>
          </a:prstGeom>
          <a:solidFill>
            <a:srgbClr val="89DD1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6" name="Rounded Rectangle 5"/>
          <p:cNvSpPr/>
          <p:nvPr/>
        </p:nvSpPr>
        <p:spPr>
          <a:xfrm>
            <a:off x="6396314" y="1345409"/>
            <a:ext cx="2658312" cy="3702567"/>
          </a:xfrm>
          <a:prstGeom prst="roundRect">
            <a:avLst/>
          </a:prstGeom>
          <a:solidFill>
            <a:srgbClr val="FF98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30496" y="1614491"/>
            <a:ext cx="2249340" cy="3016210"/>
          </a:xfrm>
          <a:prstGeom prst="rect">
            <a:avLst/>
          </a:prstGeom>
          <a:noFill/>
        </p:spPr>
        <p:txBody>
          <a:bodyPr wrap="square" rtlCol="0">
            <a:spAutoFit/>
          </a:bodyPr>
          <a:lstStyle/>
          <a:p>
            <a:pPr algn="ctr"/>
            <a:r>
              <a:rPr lang="en-US" sz="2200" b="1" dirty="0" smtClean="0">
                <a:latin typeface="Rockwell"/>
                <a:cs typeface="Rockwell"/>
              </a:rPr>
              <a:t>Commit to a new “1 for 2” affordability target</a:t>
            </a:r>
          </a:p>
          <a:p>
            <a:pPr algn="ctr"/>
            <a:endParaRPr lang="en-US" sz="2200" b="1" dirty="0">
              <a:latin typeface="Rockwell"/>
              <a:cs typeface="Rockwell"/>
            </a:endParaRPr>
          </a:p>
          <a:p>
            <a:pPr algn="ctr"/>
            <a:r>
              <a:rPr lang="en-US" sz="2000" dirty="0" smtClean="0">
                <a:latin typeface="Rockwell"/>
                <a:cs typeface="Rockwell"/>
              </a:rPr>
              <a:t>1GB of mobile data priced at 2% or less of average monthly income</a:t>
            </a:r>
            <a:endParaRPr lang="en-US" sz="2000" dirty="0">
              <a:latin typeface="Rockwell"/>
              <a:cs typeface="Rockwell"/>
            </a:endParaRPr>
          </a:p>
        </p:txBody>
      </p:sp>
      <p:sp>
        <p:nvSpPr>
          <p:cNvPr id="8" name="TextBox 7"/>
          <p:cNvSpPr txBox="1"/>
          <p:nvPr/>
        </p:nvSpPr>
        <p:spPr>
          <a:xfrm>
            <a:off x="3487016" y="1539148"/>
            <a:ext cx="2281628" cy="3323987"/>
          </a:xfrm>
          <a:prstGeom prst="rect">
            <a:avLst/>
          </a:prstGeom>
          <a:noFill/>
        </p:spPr>
        <p:txBody>
          <a:bodyPr wrap="square" rtlCol="0">
            <a:spAutoFit/>
          </a:bodyPr>
          <a:lstStyle/>
          <a:p>
            <a:pPr algn="ctr"/>
            <a:r>
              <a:rPr lang="en-US" sz="2200" b="1" dirty="0" err="1" smtClean="0">
                <a:latin typeface="Rockwell"/>
                <a:cs typeface="Rockwell"/>
              </a:rPr>
              <a:t>Prioritise</a:t>
            </a:r>
            <a:r>
              <a:rPr lang="en-US" sz="2200" b="1" dirty="0" smtClean="0">
                <a:latin typeface="Rockwell"/>
                <a:cs typeface="Rockwell"/>
              </a:rPr>
              <a:t> </a:t>
            </a:r>
            <a:r>
              <a:rPr lang="en-US" sz="2200" b="1" dirty="0" smtClean="0">
                <a:latin typeface="Rockwell"/>
                <a:cs typeface="Rockwell"/>
              </a:rPr>
              <a:t>&amp; expand public access initiatives</a:t>
            </a:r>
          </a:p>
          <a:p>
            <a:pPr algn="ctr"/>
            <a:endParaRPr lang="en-US" sz="2200" b="1" dirty="0">
              <a:latin typeface="Rockwell"/>
              <a:cs typeface="Rockwell"/>
            </a:endParaRPr>
          </a:p>
          <a:p>
            <a:pPr algn="ctr"/>
            <a:r>
              <a:rPr lang="en-US" sz="2000" dirty="0" smtClean="0">
                <a:latin typeface="Rockwell"/>
                <a:cs typeface="Rockwell"/>
              </a:rPr>
              <a:t>Critical to bringing connectivity to the most </a:t>
            </a:r>
            <a:r>
              <a:rPr lang="en-US" sz="2000" dirty="0" err="1" smtClean="0">
                <a:latin typeface="Rockwell"/>
                <a:cs typeface="Rockwell"/>
              </a:rPr>
              <a:t>marginalised</a:t>
            </a:r>
            <a:endParaRPr lang="en-US" sz="2000" dirty="0">
              <a:latin typeface="Rockwell"/>
              <a:cs typeface="Rockwell"/>
            </a:endParaRPr>
          </a:p>
        </p:txBody>
      </p:sp>
      <p:sp>
        <p:nvSpPr>
          <p:cNvPr id="9" name="TextBox 8"/>
          <p:cNvSpPr txBox="1"/>
          <p:nvPr/>
        </p:nvSpPr>
        <p:spPr>
          <a:xfrm>
            <a:off x="6586586" y="1614491"/>
            <a:ext cx="2270865" cy="3293209"/>
          </a:xfrm>
          <a:prstGeom prst="rect">
            <a:avLst/>
          </a:prstGeom>
          <a:noFill/>
        </p:spPr>
        <p:txBody>
          <a:bodyPr wrap="square" rtlCol="0">
            <a:spAutoFit/>
          </a:bodyPr>
          <a:lstStyle/>
          <a:p>
            <a:pPr algn="ctr"/>
            <a:r>
              <a:rPr lang="en-US" sz="2200" b="1" dirty="0" smtClean="0">
                <a:latin typeface="Rockwell"/>
                <a:cs typeface="Rockwell"/>
              </a:rPr>
              <a:t>Design policies with a gender focus</a:t>
            </a:r>
          </a:p>
          <a:p>
            <a:pPr algn="ctr"/>
            <a:endParaRPr lang="en-US" sz="2200" b="1" dirty="0">
              <a:latin typeface="Rockwell"/>
              <a:cs typeface="Rockwell"/>
            </a:endParaRPr>
          </a:p>
          <a:p>
            <a:pPr algn="ctr"/>
            <a:r>
              <a:rPr lang="en-US" sz="2000" dirty="0" smtClean="0">
                <a:latin typeface="Rockwell"/>
                <a:cs typeface="Rockwell"/>
              </a:rPr>
              <a:t>Closing the digital gender gap will require policies to reduce barriers for women</a:t>
            </a:r>
            <a:endParaRPr lang="en-US" sz="2000" dirty="0">
              <a:latin typeface="Rockwell"/>
              <a:cs typeface="Rockwell"/>
            </a:endParaRPr>
          </a:p>
        </p:txBody>
      </p:sp>
    </p:spTree>
    <p:extLst>
      <p:ext uri="{BB962C8B-B14F-4D97-AF65-F5344CB8AC3E}">
        <p14:creationId xmlns:p14="http://schemas.microsoft.com/office/powerpoint/2010/main" val="11691991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eft-Right Arrow 18"/>
          <p:cNvSpPr/>
          <p:nvPr/>
        </p:nvSpPr>
        <p:spPr>
          <a:xfrm>
            <a:off x="0" y="4295413"/>
            <a:ext cx="9124549" cy="848087"/>
          </a:xfrm>
          <a:prstGeom prst="leftRightArrow">
            <a:avLst/>
          </a:prstGeom>
          <a:solidFill>
            <a:srgbClr val="D09E2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9451" y="834720"/>
            <a:ext cx="2647549" cy="2531338"/>
          </a:xfrm>
          <a:prstGeom prst="ellipse">
            <a:avLst/>
          </a:prstGeom>
          <a:solidFill>
            <a:srgbClr val="64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39700" y="141189"/>
            <a:ext cx="7315200" cy="492443"/>
          </a:xfrm>
          <a:prstGeom prst="rect">
            <a:avLst/>
          </a:prstGeom>
          <a:noFill/>
        </p:spPr>
        <p:txBody>
          <a:bodyPr wrap="square" rtlCol="0">
            <a:spAutoFit/>
          </a:bodyPr>
          <a:lstStyle/>
          <a:p>
            <a:r>
              <a:rPr lang="en-US" sz="2600" b="1" dirty="0" smtClean="0">
                <a:latin typeface="Rockwell"/>
                <a:cs typeface="Rockwell"/>
              </a:rPr>
              <a:t>How is A4AI working to tackle these gaps?  </a:t>
            </a:r>
            <a:endParaRPr lang="en-US" sz="2600" b="1" dirty="0">
              <a:latin typeface="Rockwell"/>
              <a:cs typeface="Rockwell"/>
            </a:endParaRPr>
          </a:p>
        </p:txBody>
      </p:sp>
      <p:sp>
        <p:nvSpPr>
          <p:cNvPr id="3" name="TextBox 2"/>
          <p:cNvSpPr txBox="1"/>
          <p:nvPr/>
        </p:nvSpPr>
        <p:spPr>
          <a:xfrm>
            <a:off x="2667000" y="1574800"/>
            <a:ext cx="184666" cy="369332"/>
          </a:xfrm>
          <a:prstGeom prst="rect">
            <a:avLst/>
          </a:prstGeom>
          <a:noFill/>
        </p:spPr>
        <p:txBody>
          <a:bodyPr wrap="none" rtlCol="0">
            <a:spAutoFit/>
          </a:bodyPr>
          <a:lstStyle/>
          <a:p>
            <a:endParaRPr lang="en-US" dirty="0"/>
          </a:p>
        </p:txBody>
      </p:sp>
      <p:sp>
        <p:nvSpPr>
          <p:cNvPr id="5" name="TextBox 4"/>
          <p:cNvSpPr txBox="1"/>
          <p:nvPr/>
        </p:nvSpPr>
        <p:spPr>
          <a:xfrm>
            <a:off x="268849" y="1134666"/>
            <a:ext cx="2281839" cy="2031325"/>
          </a:xfrm>
          <a:prstGeom prst="rect">
            <a:avLst/>
          </a:prstGeom>
          <a:noFill/>
        </p:spPr>
        <p:txBody>
          <a:bodyPr wrap="square" rtlCol="0">
            <a:spAutoFit/>
          </a:bodyPr>
          <a:lstStyle/>
          <a:p>
            <a:pPr algn="ctr"/>
            <a:r>
              <a:rPr lang="en-US" dirty="0" smtClean="0">
                <a:solidFill>
                  <a:srgbClr val="2DB1B7"/>
                </a:solidFill>
                <a:latin typeface="Rockwell"/>
                <a:cs typeface="Rockwell"/>
              </a:rPr>
              <a:t>Encouraging the adoption of ambitious affordability targets to drive down prices &amp; increase access</a:t>
            </a:r>
            <a:endParaRPr lang="en-US" dirty="0">
              <a:solidFill>
                <a:srgbClr val="2DB1B7"/>
              </a:solidFill>
              <a:latin typeface="Rockwell"/>
              <a:cs typeface="Rockwell"/>
            </a:endParaRPr>
          </a:p>
        </p:txBody>
      </p:sp>
      <p:sp>
        <p:nvSpPr>
          <p:cNvPr id="15" name="Oval 14"/>
          <p:cNvSpPr/>
          <p:nvPr/>
        </p:nvSpPr>
        <p:spPr>
          <a:xfrm>
            <a:off x="2321628" y="1948480"/>
            <a:ext cx="2647549" cy="2531338"/>
          </a:xfrm>
          <a:prstGeom prst="ellipse">
            <a:avLst/>
          </a:prstGeom>
          <a:solidFill>
            <a:srgbClr val="64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50688" y="2247988"/>
            <a:ext cx="2217422" cy="2031325"/>
          </a:xfrm>
          <a:prstGeom prst="rect">
            <a:avLst/>
          </a:prstGeom>
          <a:noFill/>
        </p:spPr>
        <p:txBody>
          <a:bodyPr wrap="square" rtlCol="0">
            <a:spAutoFit/>
          </a:bodyPr>
          <a:lstStyle/>
          <a:p>
            <a:pPr algn="ctr"/>
            <a:r>
              <a:rPr lang="en-US" dirty="0" smtClean="0">
                <a:solidFill>
                  <a:srgbClr val="660066"/>
                </a:solidFill>
                <a:latin typeface="Rockwell"/>
                <a:cs typeface="Rockwell"/>
              </a:rPr>
              <a:t>Working with national coalitions &amp; stakeholders on the ground to develop policies needed to improve affordability</a:t>
            </a:r>
            <a:endParaRPr lang="en-US" dirty="0">
              <a:solidFill>
                <a:srgbClr val="660066"/>
              </a:solidFill>
              <a:latin typeface="Rockwell"/>
              <a:cs typeface="Rockwell"/>
            </a:endParaRPr>
          </a:p>
        </p:txBody>
      </p:sp>
      <p:sp>
        <p:nvSpPr>
          <p:cNvPr id="16" name="Oval 15"/>
          <p:cNvSpPr/>
          <p:nvPr/>
        </p:nvSpPr>
        <p:spPr>
          <a:xfrm>
            <a:off x="4453845" y="634653"/>
            <a:ext cx="2647549" cy="2531338"/>
          </a:xfrm>
          <a:prstGeom prst="ellipse">
            <a:avLst/>
          </a:prstGeom>
          <a:solidFill>
            <a:srgbClr val="64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80796" y="862100"/>
            <a:ext cx="2217053" cy="2031325"/>
          </a:xfrm>
          <a:prstGeom prst="rect">
            <a:avLst/>
          </a:prstGeom>
          <a:noFill/>
        </p:spPr>
        <p:txBody>
          <a:bodyPr wrap="square" rtlCol="0">
            <a:spAutoFit/>
          </a:bodyPr>
          <a:lstStyle/>
          <a:p>
            <a:pPr algn="ctr"/>
            <a:r>
              <a:rPr lang="en-US" dirty="0" smtClean="0">
                <a:solidFill>
                  <a:srgbClr val="FF9800"/>
                </a:solidFill>
                <a:latin typeface="Rockwell"/>
                <a:cs typeface="Rockwell"/>
              </a:rPr>
              <a:t>Improving collection of gender- and poverty-disaggregated data to track progress</a:t>
            </a:r>
            <a:endParaRPr lang="en-US" dirty="0">
              <a:solidFill>
                <a:srgbClr val="FF9800"/>
              </a:solidFill>
              <a:latin typeface="Rockwell"/>
              <a:cs typeface="Rockwell"/>
            </a:endParaRPr>
          </a:p>
        </p:txBody>
      </p:sp>
      <p:sp>
        <p:nvSpPr>
          <p:cNvPr id="17" name="Oval 16"/>
          <p:cNvSpPr/>
          <p:nvPr/>
        </p:nvSpPr>
        <p:spPr>
          <a:xfrm>
            <a:off x="6496451" y="1948480"/>
            <a:ext cx="2647549" cy="2531338"/>
          </a:xfrm>
          <a:prstGeom prst="ellipse">
            <a:avLst/>
          </a:prstGeom>
          <a:solidFill>
            <a:srgbClr val="64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009259" y="2565826"/>
            <a:ext cx="1754270" cy="1200329"/>
          </a:xfrm>
          <a:prstGeom prst="rect">
            <a:avLst/>
          </a:prstGeom>
          <a:noFill/>
        </p:spPr>
        <p:txBody>
          <a:bodyPr wrap="square" rtlCol="0">
            <a:spAutoFit/>
          </a:bodyPr>
          <a:lstStyle/>
          <a:p>
            <a:pPr algn="ctr"/>
            <a:r>
              <a:rPr lang="en-US" dirty="0" smtClean="0">
                <a:solidFill>
                  <a:srgbClr val="89DD12"/>
                </a:solidFill>
                <a:latin typeface="Rockwell"/>
                <a:cs typeface="Rockwell"/>
              </a:rPr>
              <a:t>Advocating for expanded public access initiatives</a:t>
            </a:r>
            <a:endParaRPr lang="en-US" dirty="0">
              <a:solidFill>
                <a:srgbClr val="89DD12"/>
              </a:solidFill>
              <a:latin typeface="Rockwell"/>
              <a:cs typeface="Rockwell"/>
            </a:endParaRPr>
          </a:p>
        </p:txBody>
      </p:sp>
      <p:sp>
        <p:nvSpPr>
          <p:cNvPr id="18" name="TextBox 17"/>
          <p:cNvSpPr txBox="1"/>
          <p:nvPr/>
        </p:nvSpPr>
        <p:spPr>
          <a:xfrm>
            <a:off x="724167" y="4479818"/>
            <a:ext cx="7263951" cy="461665"/>
          </a:xfrm>
          <a:prstGeom prst="rect">
            <a:avLst/>
          </a:prstGeom>
          <a:noFill/>
        </p:spPr>
        <p:txBody>
          <a:bodyPr wrap="square" rtlCol="0">
            <a:spAutoFit/>
          </a:bodyPr>
          <a:lstStyle/>
          <a:p>
            <a:pPr algn="ctr"/>
            <a:r>
              <a:rPr lang="en-US" sz="2400" i="1" dirty="0" smtClean="0">
                <a:solidFill>
                  <a:srgbClr val="646464"/>
                </a:solidFill>
                <a:latin typeface="Rockwell"/>
                <a:cs typeface="Rockwell"/>
              </a:rPr>
              <a:t>Designing gender-responsive policy</a:t>
            </a:r>
            <a:endParaRPr lang="en-US" sz="2400" i="1" dirty="0">
              <a:solidFill>
                <a:srgbClr val="646464"/>
              </a:solidFill>
              <a:latin typeface="Rockwell"/>
              <a:cs typeface="Rockwell"/>
            </a:endParaRPr>
          </a:p>
        </p:txBody>
      </p:sp>
    </p:spTree>
    <p:extLst>
      <p:ext uri="{BB962C8B-B14F-4D97-AF65-F5344CB8AC3E}">
        <p14:creationId xmlns:p14="http://schemas.microsoft.com/office/powerpoint/2010/main" val="40398721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828"/>
            <a:ext cx="7734300" cy="563168"/>
          </a:xfrm>
        </p:spPr>
        <p:txBody>
          <a:bodyPr>
            <a:noAutofit/>
          </a:bodyPr>
          <a:lstStyle/>
          <a:p>
            <a:pPr algn="l"/>
            <a:r>
              <a:rPr lang="en-US" sz="2200" b="1" dirty="0" smtClean="0">
                <a:latin typeface="Rockwell"/>
                <a:cs typeface="Rockwell"/>
              </a:rPr>
              <a:t>National Coalitions: Selected engagement areas</a:t>
            </a:r>
            <a:endParaRPr lang="en-US" sz="2200" b="1" dirty="0">
              <a:latin typeface="Rockwell"/>
              <a:cs typeface="Rockwell"/>
            </a:endParaRPr>
          </a:p>
        </p:txBody>
      </p:sp>
      <p:graphicFrame>
        <p:nvGraphicFramePr>
          <p:cNvPr id="6" name="Table 5"/>
          <p:cNvGraphicFramePr>
            <a:graphicFrameLocks noGrp="1"/>
          </p:cNvGraphicFramePr>
          <p:nvPr>
            <p:extLst>
              <p:ext uri="{D42A27DB-BD31-4B8C-83A1-F6EECF244321}">
                <p14:modId xmlns:p14="http://schemas.microsoft.com/office/powerpoint/2010/main" val="1294427539"/>
              </p:ext>
            </p:extLst>
          </p:nvPr>
        </p:nvGraphicFramePr>
        <p:xfrm>
          <a:off x="139700" y="1014828"/>
          <a:ext cx="8851900" cy="4009840"/>
        </p:xfrm>
        <a:graphic>
          <a:graphicData uri="http://schemas.openxmlformats.org/drawingml/2006/table">
            <a:tbl>
              <a:tblPr firstRow="1" bandRow="1">
                <a:tableStyleId>{9DCAF9ED-07DC-4A11-8D7F-57B35C25682E}</a:tableStyleId>
              </a:tblPr>
              <a:tblGrid>
                <a:gridCol w="1435100"/>
                <a:gridCol w="7416800"/>
              </a:tblGrid>
              <a:tr h="564667">
                <a:tc>
                  <a:txBody>
                    <a:bodyPr/>
                    <a:lstStyle/>
                    <a:p>
                      <a:endParaRPr lang="en-US" sz="1200" dirty="0" smtClean="0">
                        <a:latin typeface="Rockwell"/>
                        <a:cs typeface="Rockwell"/>
                      </a:endParaRPr>
                    </a:p>
                    <a:p>
                      <a:r>
                        <a:rPr lang="en-US" sz="1600" dirty="0" smtClean="0">
                          <a:latin typeface="Rockwell"/>
                          <a:cs typeface="Rockwell"/>
                        </a:rPr>
                        <a:t>Country</a:t>
                      </a:r>
                      <a:endParaRPr lang="en-US" sz="1600" dirty="0">
                        <a:latin typeface="Rockwell"/>
                        <a:cs typeface="Rockwell"/>
                      </a:endParaRPr>
                    </a:p>
                  </a:txBody>
                  <a:tcPr marT="34290" marB="34290">
                    <a:solidFill>
                      <a:srgbClr val="FF9800"/>
                    </a:solidFill>
                  </a:tcPr>
                </a:tc>
                <a:tc>
                  <a:txBody>
                    <a:bodyPr/>
                    <a:lstStyle/>
                    <a:p>
                      <a:endParaRPr lang="en-US" sz="1200" dirty="0" smtClean="0">
                        <a:latin typeface="Rockwell"/>
                        <a:cs typeface="Rockwell"/>
                      </a:endParaRPr>
                    </a:p>
                    <a:p>
                      <a:r>
                        <a:rPr lang="en-US" sz="1600" dirty="0" smtClean="0">
                          <a:latin typeface="Rockwell"/>
                          <a:cs typeface="Rockwell"/>
                        </a:rPr>
                        <a:t>Identified</a:t>
                      </a:r>
                      <a:r>
                        <a:rPr lang="en-US" sz="1600" baseline="0" dirty="0" smtClean="0">
                          <a:latin typeface="Rockwell"/>
                          <a:cs typeface="Rockwell"/>
                        </a:rPr>
                        <a:t> Priority Issues (1</a:t>
                      </a:r>
                      <a:r>
                        <a:rPr lang="en-US" sz="1600" baseline="30000" dirty="0" smtClean="0">
                          <a:latin typeface="Rockwell"/>
                          <a:cs typeface="Rockwell"/>
                        </a:rPr>
                        <a:t>st</a:t>
                      </a:r>
                      <a:r>
                        <a:rPr lang="en-US" sz="1600" baseline="0" dirty="0" smtClean="0">
                          <a:latin typeface="Rockwell"/>
                          <a:cs typeface="Rockwell"/>
                        </a:rPr>
                        <a:t> Phase)</a:t>
                      </a:r>
                      <a:endParaRPr lang="en-US" sz="1600" dirty="0">
                        <a:latin typeface="Rockwell"/>
                        <a:cs typeface="Rockwell"/>
                      </a:endParaRPr>
                    </a:p>
                  </a:txBody>
                  <a:tcPr marT="34290" marB="34290">
                    <a:solidFill>
                      <a:srgbClr val="FF9800"/>
                    </a:solidFill>
                  </a:tcPr>
                </a:tc>
              </a:tr>
              <a:tr h="1074332">
                <a:tc>
                  <a:txBody>
                    <a:bodyPr/>
                    <a:lstStyle/>
                    <a:p>
                      <a:r>
                        <a:rPr lang="en-US" sz="1600" b="1" dirty="0" smtClean="0">
                          <a:latin typeface="Rockwell"/>
                          <a:cs typeface="Rockwell"/>
                        </a:rPr>
                        <a:t>Ghana</a:t>
                      </a:r>
                      <a:endParaRPr lang="en-US" sz="1600" b="1" dirty="0">
                        <a:latin typeface="Rockwell"/>
                        <a:cs typeface="Rockwell"/>
                      </a:endParaRPr>
                    </a:p>
                  </a:txBody>
                  <a:tcPr marT="34290" marB="34290">
                    <a:noFill/>
                  </a:tcPr>
                </a:tc>
                <a:tc>
                  <a:txBody>
                    <a:bodyPr/>
                    <a:lstStyle/>
                    <a:p>
                      <a:r>
                        <a:rPr lang="en-US" sz="1300" b="0" kern="1200" dirty="0" smtClean="0">
                          <a:solidFill>
                            <a:schemeClr val="dk1"/>
                          </a:solidFill>
                          <a:effectLst/>
                          <a:latin typeface="Rockwell"/>
                          <a:ea typeface="+mn-ea"/>
                          <a:cs typeface="Rockwell"/>
                        </a:rPr>
                        <a:t>•  Data collection/research to develop solid</a:t>
                      </a:r>
                      <a:r>
                        <a:rPr lang="en-US" sz="1300" b="0" kern="1200" baseline="0" dirty="0" smtClean="0">
                          <a:solidFill>
                            <a:schemeClr val="dk1"/>
                          </a:solidFill>
                          <a:effectLst/>
                          <a:latin typeface="Rockwell"/>
                          <a:ea typeface="+mn-ea"/>
                          <a:cs typeface="Rockwell"/>
                        </a:rPr>
                        <a:t> </a:t>
                      </a:r>
                      <a:r>
                        <a:rPr lang="en-US" sz="1300" b="0" kern="1200" dirty="0" smtClean="0">
                          <a:solidFill>
                            <a:schemeClr val="dk1"/>
                          </a:solidFill>
                          <a:effectLst/>
                          <a:latin typeface="Rockwell"/>
                          <a:ea typeface="+mn-ea"/>
                          <a:cs typeface="Rockwell"/>
                        </a:rPr>
                        <a:t>evidence for policy decisions</a:t>
                      </a:r>
                      <a:endParaRPr lang="en-GB" sz="1300" b="0" kern="1200" dirty="0" smtClean="0">
                        <a:solidFill>
                          <a:schemeClr val="dk1"/>
                        </a:solidFill>
                        <a:effectLst/>
                        <a:latin typeface="Rockwell"/>
                        <a:ea typeface="+mn-ea"/>
                        <a:cs typeface="Rockwell"/>
                      </a:endParaRPr>
                    </a:p>
                    <a:p>
                      <a:r>
                        <a:rPr lang="en-US" sz="1300" b="0" kern="1200" dirty="0" smtClean="0">
                          <a:solidFill>
                            <a:schemeClr val="dk1"/>
                          </a:solidFill>
                          <a:effectLst/>
                          <a:latin typeface="Rockwell"/>
                          <a:ea typeface="+mn-ea"/>
                          <a:cs typeface="Rockwell"/>
                        </a:rPr>
                        <a:t>•  Taxation </a:t>
                      </a:r>
                    </a:p>
                    <a:p>
                      <a:r>
                        <a:rPr lang="en-US" sz="1300" b="0" kern="1200" dirty="0" smtClean="0">
                          <a:solidFill>
                            <a:schemeClr val="dk1"/>
                          </a:solidFill>
                          <a:effectLst/>
                          <a:latin typeface="Rockwell"/>
                          <a:ea typeface="+mn-ea"/>
                          <a:cs typeface="Rockwell"/>
                        </a:rPr>
                        <a:t>•  Infrastructure sharing &amp; open access</a:t>
                      </a:r>
                      <a:endParaRPr lang="en-GB" sz="1300" b="0" kern="1200" dirty="0" smtClean="0">
                        <a:solidFill>
                          <a:schemeClr val="dk1"/>
                        </a:solidFill>
                        <a:effectLst/>
                        <a:latin typeface="Rockwell"/>
                        <a:ea typeface="+mn-ea"/>
                        <a:cs typeface="Rockwell"/>
                      </a:endParaRPr>
                    </a:p>
                    <a:p>
                      <a:r>
                        <a:rPr lang="en-US" sz="1300" b="0" kern="1200" dirty="0" smtClean="0">
                          <a:solidFill>
                            <a:schemeClr val="dk1"/>
                          </a:solidFill>
                          <a:effectLst/>
                          <a:latin typeface="Rockwell"/>
                          <a:ea typeface="+mn-ea"/>
                          <a:cs typeface="Rockwell"/>
                        </a:rPr>
                        <a:t>•  Pricing transparency; user awareness of services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rgbClr val="28A3A8"/>
                          </a:solidFill>
                          <a:effectLst/>
                          <a:latin typeface="Rockwell"/>
                          <a:ea typeface="+mn-ea"/>
                          <a:cs typeface="Rockwell"/>
                        </a:rPr>
                        <a:t>Win</a:t>
                      </a:r>
                      <a:r>
                        <a:rPr lang="en-US" sz="1300" b="1" kern="1200" baseline="0" dirty="0" smtClean="0">
                          <a:solidFill>
                            <a:srgbClr val="28A3A8"/>
                          </a:solidFill>
                          <a:effectLst/>
                          <a:latin typeface="Rockwell"/>
                          <a:ea typeface="+mn-ea"/>
                          <a:cs typeface="Rockwell"/>
                        </a:rPr>
                        <a:t>: 20% import tax on smartphones reduced</a:t>
                      </a:r>
                      <a:endParaRPr lang="en-GB" sz="1300" b="1" kern="1200" dirty="0" smtClean="0">
                        <a:solidFill>
                          <a:srgbClr val="28A3A8"/>
                        </a:solidFill>
                        <a:effectLst/>
                        <a:latin typeface="Rockwell"/>
                        <a:ea typeface="+mn-ea"/>
                        <a:cs typeface="Rockwell"/>
                      </a:endParaRPr>
                    </a:p>
                  </a:txBody>
                  <a:tcPr marT="34290" marB="34290">
                    <a:noFill/>
                  </a:tcPr>
                </a:tc>
              </a:tr>
              <a:tr h="1321273">
                <a:tc>
                  <a:txBody>
                    <a:bodyPr/>
                    <a:lstStyle/>
                    <a:p>
                      <a:r>
                        <a:rPr lang="en-US" sz="1600" b="1" dirty="0" smtClean="0">
                          <a:latin typeface="Rockwell"/>
                          <a:cs typeface="Rockwell"/>
                        </a:rPr>
                        <a:t>Nigeria</a:t>
                      </a:r>
                      <a:endParaRPr lang="en-US" sz="1600" b="1" dirty="0">
                        <a:latin typeface="Rockwell"/>
                        <a:cs typeface="Rockwell"/>
                      </a:endParaRPr>
                    </a:p>
                  </a:txBody>
                  <a:tcPr marT="34290" marB="34290">
                    <a:noFill/>
                  </a:tcPr>
                </a:tc>
                <a:tc>
                  <a:txBody>
                    <a:bodyPr/>
                    <a:lstStyle/>
                    <a:p>
                      <a:r>
                        <a:rPr lang="en-US" sz="1300" b="0" kern="1200" dirty="0" smtClean="0">
                          <a:solidFill>
                            <a:schemeClr val="dk1"/>
                          </a:solidFill>
                          <a:effectLst/>
                          <a:latin typeface="Rockwell"/>
                          <a:ea typeface="+mn-ea"/>
                          <a:cs typeface="Rockwell"/>
                        </a:rPr>
                        <a:t>•  </a:t>
                      </a:r>
                      <a:r>
                        <a:rPr lang="en-US" sz="1300" b="1" kern="1200" baseline="0" dirty="0" smtClean="0">
                          <a:solidFill>
                            <a:schemeClr val="dk1"/>
                          </a:solidFill>
                          <a:effectLst/>
                          <a:latin typeface="Rockwell"/>
                          <a:ea typeface="+mn-ea"/>
                          <a:cs typeface="Rockwell"/>
                        </a:rPr>
                        <a:t> </a:t>
                      </a:r>
                      <a:r>
                        <a:rPr lang="en-US" sz="1300" b="0" kern="1200" dirty="0" smtClean="0">
                          <a:solidFill>
                            <a:schemeClr val="dk1"/>
                          </a:solidFill>
                          <a:effectLst/>
                          <a:latin typeface="Rockwell"/>
                          <a:ea typeface="+mn-ea"/>
                          <a:cs typeface="Rockwell"/>
                        </a:rPr>
                        <a:t>Pricing transparency; consumer awareness</a:t>
                      </a:r>
                      <a:endParaRPr lang="en-GB" sz="1300" b="0" kern="1200" dirty="0" smtClean="0">
                        <a:solidFill>
                          <a:schemeClr val="dk1"/>
                        </a:solidFill>
                        <a:effectLst/>
                        <a:latin typeface="Rockwell"/>
                        <a:ea typeface="+mn-ea"/>
                        <a:cs typeface="Rockwell"/>
                      </a:endParaRPr>
                    </a:p>
                    <a:p>
                      <a:r>
                        <a:rPr lang="en-US" sz="1300" b="0" kern="1200" dirty="0" smtClean="0">
                          <a:solidFill>
                            <a:schemeClr val="dk1"/>
                          </a:solidFill>
                          <a:effectLst/>
                          <a:latin typeface="Rockwell"/>
                          <a:ea typeface="+mn-ea"/>
                          <a:cs typeface="Rockwell"/>
                        </a:rPr>
                        <a:t>•   Open access framework and  infrastructure sharing</a:t>
                      </a:r>
                      <a:endParaRPr lang="en-GB" sz="1300" b="0" kern="1200" dirty="0" smtClean="0">
                        <a:solidFill>
                          <a:schemeClr val="dk1"/>
                        </a:solidFill>
                        <a:effectLst/>
                        <a:latin typeface="Rockwell"/>
                        <a:ea typeface="+mn-ea"/>
                        <a:cs typeface="Rockwell"/>
                      </a:endParaRPr>
                    </a:p>
                    <a:p>
                      <a:r>
                        <a:rPr lang="en-US" sz="1300" b="0" kern="1200" dirty="0" smtClean="0">
                          <a:solidFill>
                            <a:schemeClr val="dk1"/>
                          </a:solidFill>
                          <a:effectLst/>
                          <a:latin typeface="Rockwell"/>
                          <a:ea typeface="+mn-ea"/>
                          <a:cs typeface="Rockwell"/>
                        </a:rPr>
                        <a:t>•   Spectrum policy:</a:t>
                      </a:r>
                      <a:r>
                        <a:rPr lang="en-US" sz="1300" b="0" kern="1200" dirty="0">
                          <a:solidFill>
                            <a:schemeClr val="dk1"/>
                          </a:solidFill>
                          <a:effectLst/>
                          <a:latin typeface="Rockwell"/>
                          <a:ea typeface="+mn-ea"/>
                          <a:cs typeface="Rockwell"/>
                        </a:rPr>
                        <a:t> </a:t>
                      </a:r>
                      <a:r>
                        <a:rPr lang="en-US" sz="1300" b="0" kern="1200" dirty="0" smtClean="0">
                          <a:solidFill>
                            <a:schemeClr val="dk1"/>
                          </a:solidFill>
                          <a:effectLst/>
                          <a:latin typeface="Rockwell"/>
                          <a:ea typeface="+mn-ea"/>
                          <a:cs typeface="Rockwell"/>
                        </a:rPr>
                        <a:t>availability,</a:t>
                      </a:r>
                      <a:r>
                        <a:rPr lang="en-US" sz="1300" b="0" kern="1200" baseline="0" dirty="0" smtClean="0">
                          <a:solidFill>
                            <a:schemeClr val="dk1"/>
                          </a:solidFill>
                          <a:effectLst/>
                          <a:latin typeface="Rockwell"/>
                          <a:ea typeface="+mn-ea"/>
                          <a:cs typeface="Rockwell"/>
                        </a:rPr>
                        <a:t> allocation &amp; innovative uses of free/unlicensed spectrum</a:t>
                      </a:r>
                      <a:endParaRPr lang="en-GB" sz="1300" b="0" kern="1200" dirty="0" smtClean="0">
                        <a:solidFill>
                          <a:schemeClr val="dk1"/>
                        </a:solidFill>
                        <a:effectLst/>
                        <a:latin typeface="Rockwell"/>
                        <a:ea typeface="+mn-ea"/>
                        <a:cs typeface="Rockwell"/>
                      </a:endParaRPr>
                    </a:p>
                    <a:p>
                      <a:r>
                        <a:rPr lang="en-US" sz="1300" b="0" kern="1200" dirty="0" smtClean="0">
                          <a:solidFill>
                            <a:schemeClr val="dk1"/>
                          </a:solidFill>
                          <a:effectLst/>
                          <a:latin typeface="Rockwell"/>
                          <a:ea typeface="+mn-ea"/>
                          <a:cs typeface="Rockwell"/>
                        </a:rPr>
                        <a:t>• </a:t>
                      </a:r>
                      <a:r>
                        <a:rPr lang="en-US" sz="1300" b="0" i="1" kern="1200" dirty="0" smtClean="0">
                          <a:solidFill>
                            <a:schemeClr val="dk1"/>
                          </a:solidFill>
                          <a:effectLst/>
                          <a:latin typeface="Rockwell"/>
                          <a:ea typeface="+mn-ea"/>
                          <a:cs typeface="Rockwell"/>
                        </a:rPr>
                        <a:t> </a:t>
                      </a:r>
                      <a:r>
                        <a:rPr lang="en-US" sz="1300" b="0" i="0" kern="1200" dirty="0" smtClean="0">
                          <a:solidFill>
                            <a:schemeClr val="dk1"/>
                          </a:solidFill>
                          <a:effectLst/>
                          <a:latin typeface="Rockwell"/>
                          <a:ea typeface="+mn-ea"/>
                          <a:cs typeface="Rockwell"/>
                        </a:rPr>
                        <a:t> Data collection and indicators (M&amp;E)</a:t>
                      </a:r>
                    </a:p>
                    <a:p>
                      <a:r>
                        <a:rPr lang="en-US" sz="1300" b="1" i="1" kern="1200" dirty="0" smtClean="0">
                          <a:solidFill>
                            <a:srgbClr val="660066"/>
                          </a:solidFill>
                          <a:effectLst/>
                          <a:latin typeface="Rockwell"/>
                          <a:ea typeface="+mn-ea"/>
                          <a:cs typeface="Rockwell"/>
                        </a:rPr>
                        <a:t>New</a:t>
                      </a:r>
                      <a:r>
                        <a:rPr lang="en-US" sz="1300" b="1" i="1" kern="1200" baseline="0" dirty="0" smtClean="0">
                          <a:solidFill>
                            <a:srgbClr val="660066"/>
                          </a:solidFill>
                          <a:effectLst/>
                          <a:latin typeface="Rockwell"/>
                          <a:ea typeface="+mn-ea"/>
                          <a:cs typeface="Rockwell"/>
                        </a:rPr>
                        <a:t> M</a:t>
                      </a:r>
                      <a:r>
                        <a:rPr lang="en-US" sz="1300" b="1" i="1" kern="1200" dirty="0" smtClean="0">
                          <a:solidFill>
                            <a:srgbClr val="660066"/>
                          </a:solidFill>
                          <a:effectLst/>
                          <a:latin typeface="Rockwell"/>
                          <a:ea typeface="+mn-ea"/>
                          <a:cs typeface="Rockwell"/>
                        </a:rPr>
                        <a:t>inister appointed in November 2015 &amp; joined Coalition</a:t>
                      </a:r>
                      <a:r>
                        <a:rPr lang="en-US" sz="1300" b="1" i="1" kern="1200" baseline="0" dirty="0" smtClean="0">
                          <a:solidFill>
                            <a:srgbClr val="660066"/>
                          </a:solidFill>
                          <a:effectLst/>
                          <a:latin typeface="Rockwell"/>
                          <a:ea typeface="+mn-ea"/>
                          <a:cs typeface="Rockwell"/>
                        </a:rPr>
                        <a:t> meeting</a:t>
                      </a:r>
                    </a:p>
                    <a:p>
                      <a:r>
                        <a:rPr lang="en-US" sz="1300" b="1" i="1" kern="1200" baseline="0" dirty="0" smtClean="0">
                          <a:solidFill>
                            <a:srgbClr val="660066"/>
                          </a:solidFill>
                          <a:effectLst/>
                          <a:latin typeface="Rockwell"/>
                          <a:ea typeface="+mn-ea"/>
                          <a:cs typeface="Rockwell"/>
                        </a:rPr>
                        <a:t>NCC has new head</a:t>
                      </a:r>
                      <a:endParaRPr lang="en-GB" sz="1300" b="1" i="1" kern="1200" dirty="0" smtClean="0">
                        <a:solidFill>
                          <a:srgbClr val="660066"/>
                        </a:solidFill>
                        <a:effectLst/>
                        <a:latin typeface="Rockwell"/>
                        <a:ea typeface="+mn-ea"/>
                        <a:cs typeface="Rockwell"/>
                      </a:endParaRPr>
                    </a:p>
                  </a:txBody>
                  <a:tcPr marT="34290" marB="34290">
                    <a:noFill/>
                  </a:tcPr>
                </a:tc>
              </a:tr>
              <a:tr h="1049568">
                <a:tc>
                  <a:txBody>
                    <a:bodyPr/>
                    <a:lstStyle/>
                    <a:p>
                      <a:r>
                        <a:rPr lang="en-US" sz="1500" b="1" dirty="0" smtClean="0">
                          <a:latin typeface="Rockwell"/>
                          <a:cs typeface="Rockwell"/>
                        </a:rPr>
                        <a:t>Mozambique</a:t>
                      </a:r>
                      <a:endParaRPr lang="en-US" sz="1500" b="1" dirty="0">
                        <a:latin typeface="Rockwell"/>
                        <a:cs typeface="Rockwell"/>
                      </a:endParaRPr>
                    </a:p>
                  </a:txBody>
                  <a:tcPr marT="34290" marB="34290">
                    <a:noFill/>
                  </a:tcPr>
                </a:tc>
                <a:tc>
                  <a:txBody>
                    <a:bodyPr/>
                    <a:lstStyle/>
                    <a:p>
                      <a:pPr marL="171450" indent="-171450">
                        <a:buFont typeface="Arial"/>
                        <a:buChar char="•"/>
                      </a:pPr>
                      <a:r>
                        <a:rPr lang="en-US" sz="1300" kern="1200" dirty="0" smtClean="0">
                          <a:solidFill>
                            <a:schemeClr val="dk1"/>
                          </a:solidFill>
                          <a:effectLst/>
                          <a:latin typeface="Rockwell"/>
                          <a:ea typeface="+mn-ea"/>
                          <a:cs typeface="Rockwell"/>
                        </a:rPr>
                        <a:t>Data collection/research to develop solid evidence base for policy decisions</a:t>
                      </a:r>
                      <a:endParaRPr lang="en-GB" sz="1300" kern="1200" dirty="0" smtClean="0">
                        <a:solidFill>
                          <a:schemeClr val="dk1"/>
                        </a:solidFill>
                        <a:effectLst/>
                        <a:latin typeface="Rockwell"/>
                        <a:ea typeface="+mn-ea"/>
                        <a:cs typeface="Rockwell"/>
                      </a:endParaRPr>
                    </a:p>
                    <a:p>
                      <a:pPr marL="171450" indent="-171450">
                        <a:buFont typeface="Arial"/>
                        <a:buChar char="•"/>
                      </a:pPr>
                      <a:r>
                        <a:rPr lang="en-US" sz="1300" kern="1200" dirty="0" smtClean="0">
                          <a:solidFill>
                            <a:schemeClr val="dk1"/>
                          </a:solidFill>
                          <a:effectLst/>
                          <a:latin typeface="Rockwell"/>
                          <a:ea typeface="+mn-ea"/>
                          <a:cs typeface="Rockwell"/>
                        </a:rPr>
                        <a:t>Taxation (</a:t>
                      </a:r>
                      <a:r>
                        <a:rPr lang="en-US" sz="1300" b="1" i="1" kern="1200" dirty="0" smtClean="0">
                          <a:solidFill>
                            <a:schemeClr val="dk1"/>
                          </a:solidFill>
                          <a:effectLst/>
                          <a:latin typeface="Rockwell"/>
                          <a:ea typeface="+mn-ea"/>
                          <a:cs typeface="Rockwell"/>
                        </a:rPr>
                        <a:t>submission</a:t>
                      </a:r>
                      <a:r>
                        <a:rPr lang="en-US" sz="1300" b="1" i="1" kern="1200" baseline="0" dirty="0" smtClean="0">
                          <a:solidFill>
                            <a:schemeClr val="dk1"/>
                          </a:solidFill>
                          <a:effectLst/>
                          <a:latin typeface="Rockwell"/>
                          <a:ea typeface="+mn-ea"/>
                          <a:cs typeface="Rockwell"/>
                        </a:rPr>
                        <a:t> to reduce import taxes on devices &amp; BB infrastructure inputs</a:t>
                      </a:r>
                      <a:r>
                        <a:rPr lang="en-US" sz="1300" kern="1200" baseline="0" dirty="0" smtClean="0">
                          <a:solidFill>
                            <a:schemeClr val="dk1"/>
                          </a:solidFill>
                          <a:effectLst/>
                          <a:latin typeface="Rockwell"/>
                          <a:ea typeface="+mn-ea"/>
                          <a:cs typeface="Rockwell"/>
                        </a:rPr>
                        <a:t>)</a:t>
                      </a:r>
                      <a:endParaRPr lang="en-GB" sz="1300" kern="1200" baseline="0" dirty="0" smtClean="0">
                        <a:solidFill>
                          <a:schemeClr val="dk1"/>
                        </a:solidFill>
                        <a:effectLst/>
                        <a:latin typeface="Rockwell"/>
                        <a:ea typeface="+mn-ea"/>
                        <a:cs typeface="Rockwell"/>
                      </a:endParaRPr>
                    </a:p>
                    <a:p>
                      <a:pPr marL="171450" indent="-171450">
                        <a:buFont typeface="Arial"/>
                        <a:buChar char="•"/>
                      </a:pPr>
                      <a:r>
                        <a:rPr lang="en-US" sz="1300" kern="1200" dirty="0" smtClean="0">
                          <a:solidFill>
                            <a:schemeClr val="dk1"/>
                          </a:solidFill>
                          <a:effectLst/>
                          <a:latin typeface="Rockwell"/>
                          <a:ea typeface="+mn-ea"/>
                          <a:cs typeface="Rockwell"/>
                        </a:rPr>
                        <a:t> Infrastructure sharing (</a:t>
                      </a:r>
                      <a:r>
                        <a:rPr lang="en-US" sz="1300" b="1" i="1" kern="1200" dirty="0" smtClean="0">
                          <a:solidFill>
                            <a:schemeClr val="dk1"/>
                          </a:solidFill>
                          <a:effectLst/>
                          <a:latin typeface="Rockwell"/>
                          <a:ea typeface="+mn-ea"/>
                          <a:cs typeface="Rockwell"/>
                        </a:rPr>
                        <a:t>draft infrastructure sharing regulations being developed</a:t>
                      </a:r>
                      <a:r>
                        <a:rPr lang="en-US" sz="1300" kern="1200" dirty="0" smtClean="0">
                          <a:solidFill>
                            <a:schemeClr val="dk1"/>
                          </a:solidFill>
                          <a:effectLst/>
                          <a:latin typeface="Rockwell"/>
                          <a:ea typeface="+mn-ea"/>
                          <a:cs typeface="Rockwell"/>
                        </a:rPr>
                        <a:t>)</a:t>
                      </a:r>
                    </a:p>
                    <a:p>
                      <a:r>
                        <a:rPr lang="en-US" sz="1300" b="1" kern="1200" dirty="0" smtClean="0">
                          <a:solidFill>
                            <a:schemeClr val="dk1"/>
                          </a:solidFill>
                          <a:effectLst/>
                          <a:latin typeface="Rockwell"/>
                          <a:ea typeface="+mn-ea"/>
                          <a:cs typeface="Rockwell"/>
                        </a:rPr>
                        <a:t> </a:t>
                      </a:r>
                      <a:r>
                        <a:rPr lang="en-US" sz="1300" b="1" kern="1200" dirty="0" smtClean="0">
                          <a:solidFill>
                            <a:srgbClr val="28A3A8"/>
                          </a:solidFill>
                          <a:effectLst/>
                          <a:latin typeface="Rockwell"/>
                          <a:ea typeface="+mn-ea"/>
                          <a:cs typeface="Rockwell"/>
                        </a:rPr>
                        <a:t>Win: inclusion</a:t>
                      </a:r>
                      <a:r>
                        <a:rPr lang="en-US" sz="1300" b="1" kern="1200" baseline="0" dirty="0" smtClean="0">
                          <a:solidFill>
                            <a:srgbClr val="28A3A8"/>
                          </a:solidFill>
                          <a:effectLst/>
                          <a:latin typeface="Rockwell"/>
                          <a:ea typeface="+mn-ea"/>
                          <a:cs typeface="Rockwell"/>
                        </a:rPr>
                        <a:t> of ICT indicators in 2017 National Census</a:t>
                      </a:r>
                      <a:endParaRPr lang="en-GB" sz="1300" kern="1200" dirty="0" smtClean="0">
                        <a:solidFill>
                          <a:srgbClr val="28A3A8"/>
                        </a:solidFill>
                        <a:effectLst/>
                        <a:latin typeface="Rockwell"/>
                        <a:ea typeface="+mn-ea"/>
                        <a:cs typeface="Rockwell"/>
                      </a:endParaRPr>
                    </a:p>
                  </a:txBody>
                  <a:tcPr marT="34290" marB="34290">
                    <a:noFill/>
                  </a:tcPr>
                </a:tc>
              </a:tr>
            </a:tbl>
          </a:graphicData>
        </a:graphic>
      </p:graphicFrame>
    </p:spTree>
    <p:extLst>
      <p:ext uri="{BB962C8B-B14F-4D97-AF65-F5344CB8AC3E}">
        <p14:creationId xmlns:p14="http://schemas.microsoft.com/office/powerpoint/2010/main" val="25902388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244"/>
            <a:ext cx="8089900" cy="563168"/>
          </a:xfrm>
        </p:spPr>
        <p:txBody>
          <a:bodyPr>
            <a:noAutofit/>
          </a:bodyPr>
          <a:lstStyle/>
          <a:p>
            <a:pPr algn="l"/>
            <a:r>
              <a:rPr lang="en-US" sz="2200" b="1" dirty="0">
                <a:latin typeface="Rockwell"/>
                <a:cs typeface="Rockwell"/>
              </a:rPr>
              <a:t>National Coalitions: Selected engagement areas</a:t>
            </a:r>
          </a:p>
        </p:txBody>
      </p:sp>
      <p:graphicFrame>
        <p:nvGraphicFramePr>
          <p:cNvPr id="6" name="Table 5"/>
          <p:cNvGraphicFramePr>
            <a:graphicFrameLocks noGrp="1"/>
          </p:cNvGraphicFramePr>
          <p:nvPr>
            <p:extLst>
              <p:ext uri="{D42A27DB-BD31-4B8C-83A1-F6EECF244321}">
                <p14:modId xmlns:p14="http://schemas.microsoft.com/office/powerpoint/2010/main" val="3439588060"/>
              </p:ext>
            </p:extLst>
          </p:nvPr>
        </p:nvGraphicFramePr>
        <p:xfrm>
          <a:off x="150988" y="1024028"/>
          <a:ext cx="8700912" cy="3957243"/>
        </p:xfrm>
        <a:graphic>
          <a:graphicData uri="http://schemas.openxmlformats.org/drawingml/2006/table">
            <a:tbl>
              <a:tblPr firstRow="1" bandRow="1">
                <a:tableStyleId>{9DCAF9ED-07DC-4A11-8D7F-57B35C25682E}</a:tableStyleId>
              </a:tblPr>
              <a:tblGrid>
                <a:gridCol w="1525412"/>
                <a:gridCol w="7175500"/>
              </a:tblGrid>
              <a:tr h="551495">
                <a:tc>
                  <a:txBody>
                    <a:bodyPr/>
                    <a:lstStyle/>
                    <a:p>
                      <a:endParaRPr lang="en-US" sz="1600" dirty="0" smtClean="0">
                        <a:latin typeface="Rockwell"/>
                        <a:cs typeface="Rockwell"/>
                      </a:endParaRPr>
                    </a:p>
                    <a:p>
                      <a:r>
                        <a:rPr lang="en-US" sz="1600" dirty="0" smtClean="0">
                          <a:latin typeface="Rockwell"/>
                          <a:cs typeface="Rockwell"/>
                        </a:rPr>
                        <a:t>Country</a:t>
                      </a:r>
                      <a:endParaRPr lang="en-US" sz="1600" dirty="0">
                        <a:latin typeface="Rockwell"/>
                        <a:cs typeface="Rockwell"/>
                      </a:endParaRPr>
                    </a:p>
                  </a:txBody>
                  <a:tcPr marT="34290" marB="34290">
                    <a:solidFill>
                      <a:srgbClr val="FF9800"/>
                    </a:solidFill>
                  </a:tcPr>
                </a:tc>
                <a:tc>
                  <a:txBody>
                    <a:bodyPr/>
                    <a:lstStyle/>
                    <a:p>
                      <a:endParaRPr lang="en-US" sz="1200" dirty="0" smtClean="0">
                        <a:latin typeface="Rockwell"/>
                        <a:cs typeface="Rockwell"/>
                      </a:endParaRPr>
                    </a:p>
                    <a:p>
                      <a:r>
                        <a:rPr lang="en-US" sz="1600" dirty="0" smtClean="0">
                          <a:latin typeface="Rockwell"/>
                          <a:cs typeface="Rockwell"/>
                        </a:rPr>
                        <a:t>Identified</a:t>
                      </a:r>
                      <a:r>
                        <a:rPr lang="en-US" sz="1600" baseline="0" dirty="0" smtClean="0">
                          <a:latin typeface="Rockwell"/>
                          <a:cs typeface="Rockwell"/>
                        </a:rPr>
                        <a:t> Priority Issues (1</a:t>
                      </a:r>
                      <a:r>
                        <a:rPr lang="en-US" sz="1600" baseline="30000" dirty="0" smtClean="0">
                          <a:latin typeface="Rockwell"/>
                          <a:cs typeface="Rockwell"/>
                        </a:rPr>
                        <a:t>st</a:t>
                      </a:r>
                      <a:r>
                        <a:rPr lang="en-US" sz="1600" baseline="0" dirty="0" smtClean="0">
                          <a:latin typeface="Rockwell"/>
                          <a:cs typeface="Rockwell"/>
                        </a:rPr>
                        <a:t> Phase)</a:t>
                      </a:r>
                      <a:endParaRPr lang="en-US" sz="1600" dirty="0">
                        <a:latin typeface="Rockwell"/>
                        <a:cs typeface="Rockwell"/>
                      </a:endParaRPr>
                    </a:p>
                  </a:txBody>
                  <a:tcPr marT="34290" marB="34290">
                    <a:solidFill>
                      <a:srgbClr val="FF9800"/>
                    </a:solidFill>
                  </a:tcPr>
                </a:tc>
              </a:tr>
              <a:tr h="1406512">
                <a:tc>
                  <a:txBody>
                    <a:bodyPr/>
                    <a:lstStyle/>
                    <a:p>
                      <a:r>
                        <a:rPr lang="en-US" sz="1600" b="1" dirty="0" smtClean="0">
                          <a:latin typeface="Rockwell"/>
                          <a:cs typeface="Rockwell"/>
                        </a:rPr>
                        <a:t>Dominican Republic</a:t>
                      </a:r>
                      <a:endParaRPr lang="en-US" sz="1600" b="1" dirty="0">
                        <a:latin typeface="Rockwell"/>
                        <a:cs typeface="Rockwell"/>
                      </a:endParaRPr>
                    </a:p>
                  </a:txBody>
                  <a:tcPr marT="34290" marB="34290">
                    <a:noFill/>
                  </a:tcPr>
                </a:tc>
                <a:tc>
                  <a:txBody>
                    <a:bodyPr/>
                    <a:lstStyle/>
                    <a:p>
                      <a:pPr marL="285750" indent="-285750">
                        <a:buFont typeface="Arial"/>
                        <a:buChar char="•"/>
                      </a:pPr>
                      <a:r>
                        <a:rPr lang="en-US" sz="1300" b="0" kern="1200" dirty="0" smtClean="0">
                          <a:solidFill>
                            <a:schemeClr val="dk1"/>
                          </a:solidFill>
                          <a:effectLst/>
                          <a:latin typeface="Rockwell"/>
                          <a:ea typeface="+mn-ea"/>
                          <a:cs typeface="Rockwell"/>
                        </a:rPr>
                        <a:t>Development of a Digital</a:t>
                      </a:r>
                      <a:r>
                        <a:rPr lang="en-US" sz="1300" b="0" kern="1200" baseline="0" dirty="0" smtClean="0">
                          <a:solidFill>
                            <a:schemeClr val="dk1"/>
                          </a:solidFill>
                          <a:effectLst/>
                          <a:latin typeface="Rockwell"/>
                          <a:ea typeface="+mn-ea"/>
                          <a:cs typeface="Rockwell"/>
                        </a:rPr>
                        <a:t> Agenda </a:t>
                      </a:r>
                    </a:p>
                    <a:p>
                      <a:pPr marL="285750" indent="-285750">
                        <a:buFont typeface="Arial"/>
                        <a:buChar char="•"/>
                      </a:pPr>
                      <a:r>
                        <a:rPr lang="en-US" sz="1300" b="0" kern="1200" dirty="0" smtClean="0">
                          <a:solidFill>
                            <a:schemeClr val="dk1"/>
                          </a:solidFill>
                          <a:effectLst/>
                          <a:latin typeface="Rockwell"/>
                          <a:ea typeface="+mn-ea"/>
                          <a:cs typeface="Rockwell"/>
                        </a:rPr>
                        <a:t>Data collection/research to develop solid evidence base for measuring</a:t>
                      </a:r>
                      <a:r>
                        <a:rPr lang="en-US" sz="1300" b="0" kern="1200" baseline="0" dirty="0" smtClean="0">
                          <a:solidFill>
                            <a:schemeClr val="dk1"/>
                          </a:solidFill>
                          <a:effectLst/>
                          <a:latin typeface="Rockwell"/>
                          <a:ea typeface="+mn-ea"/>
                          <a:cs typeface="Rockwell"/>
                        </a:rPr>
                        <a:t> progress toward   Digital Agenda goals and &amp; for sound </a:t>
                      </a:r>
                      <a:r>
                        <a:rPr lang="en-US" sz="1300" b="0" kern="1200" dirty="0" smtClean="0">
                          <a:solidFill>
                            <a:schemeClr val="dk1"/>
                          </a:solidFill>
                          <a:effectLst/>
                          <a:latin typeface="Rockwell"/>
                          <a:ea typeface="+mn-ea"/>
                          <a:cs typeface="Rockwell"/>
                        </a:rPr>
                        <a:t>policy decisions</a:t>
                      </a:r>
                      <a:endParaRPr lang="en-GB" sz="1300" b="0" kern="1200" dirty="0" smtClean="0">
                        <a:solidFill>
                          <a:schemeClr val="dk1"/>
                        </a:solidFill>
                        <a:effectLst/>
                        <a:latin typeface="Rockwell"/>
                        <a:ea typeface="+mn-ea"/>
                        <a:cs typeface="Rockwell"/>
                      </a:endParaRPr>
                    </a:p>
                    <a:p>
                      <a:pPr marL="285750" indent="-285750">
                        <a:buFont typeface="Arial"/>
                        <a:buChar char="•"/>
                      </a:pPr>
                      <a:r>
                        <a:rPr lang="en-US" sz="1300" b="0" kern="1200" dirty="0" smtClean="0">
                          <a:solidFill>
                            <a:schemeClr val="dk1"/>
                          </a:solidFill>
                          <a:effectLst/>
                          <a:latin typeface="Rockwell"/>
                          <a:ea typeface="+mn-ea"/>
                          <a:cs typeface="Rockwell"/>
                        </a:rPr>
                        <a:t>Taxation and fiscal policy in general</a:t>
                      </a:r>
                      <a:endParaRPr lang="en-GB" sz="1300" b="0" kern="1200" dirty="0" smtClean="0">
                        <a:solidFill>
                          <a:schemeClr val="dk1"/>
                        </a:solidFill>
                        <a:effectLst/>
                        <a:latin typeface="Rockwell"/>
                        <a:ea typeface="+mn-ea"/>
                        <a:cs typeface="Rockwell"/>
                      </a:endParaRPr>
                    </a:p>
                    <a:p>
                      <a:pPr marL="285750" indent="-285750">
                        <a:buFont typeface="Arial"/>
                        <a:buChar char="•"/>
                      </a:pPr>
                      <a:r>
                        <a:rPr lang="en-US" sz="1300" b="0" kern="1200" dirty="0" smtClean="0">
                          <a:solidFill>
                            <a:schemeClr val="dk1"/>
                          </a:solidFill>
                          <a:effectLst/>
                          <a:latin typeface="Rockwell"/>
                          <a:ea typeface="+mn-ea"/>
                          <a:cs typeface="Rockwell"/>
                        </a:rPr>
                        <a:t>Infrastructure sharing and open access</a:t>
                      </a:r>
                    </a:p>
                    <a:p>
                      <a:r>
                        <a:rPr lang="en-GB" sz="1300" b="1" kern="1200" dirty="0" smtClean="0">
                          <a:solidFill>
                            <a:srgbClr val="2DB1B7"/>
                          </a:solidFill>
                          <a:effectLst/>
                          <a:latin typeface="Rockwell"/>
                          <a:ea typeface="+mn-ea"/>
                          <a:cs typeface="Rockwell"/>
                        </a:rPr>
                        <a:t>Win: Revived</a:t>
                      </a:r>
                      <a:r>
                        <a:rPr lang="en-GB" sz="1300" b="1" kern="1200" baseline="0" dirty="0" smtClean="0">
                          <a:solidFill>
                            <a:srgbClr val="2DB1B7"/>
                          </a:solidFill>
                          <a:effectLst/>
                          <a:latin typeface="Rockwell"/>
                          <a:ea typeface="+mn-ea"/>
                          <a:cs typeface="Rockwell"/>
                        </a:rPr>
                        <a:t> Digital Agenda development process, had been dormant for 5+ years; got the attention of Presidential candidates</a:t>
                      </a:r>
                      <a:endParaRPr lang="en-GB" sz="1300" b="1" kern="1200" dirty="0" smtClean="0">
                        <a:solidFill>
                          <a:srgbClr val="2DB1B7"/>
                        </a:solidFill>
                        <a:effectLst/>
                        <a:latin typeface="Rockwell"/>
                        <a:ea typeface="+mn-ea"/>
                        <a:cs typeface="Rockwell"/>
                      </a:endParaRPr>
                    </a:p>
                  </a:txBody>
                  <a:tcPr marT="34290" marB="34290">
                    <a:noFill/>
                  </a:tcPr>
                </a:tc>
              </a:tr>
              <a:tr h="1088941">
                <a:tc>
                  <a:txBody>
                    <a:bodyPr/>
                    <a:lstStyle/>
                    <a:p>
                      <a:r>
                        <a:rPr lang="en-US" sz="1600" b="1" dirty="0" smtClean="0">
                          <a:latin typeface="Rockwell"/>
                          <a:cs typeface="Rockwell"/>
                        </a:rPr>
                        <a:t>Myanmar</a:t>
                      </a:r>
                      <a:endParaRPr lang="en-US" sz="1600" b="1" dirty="0">
                        <a:latin typeface="Rockwell"/>
                        <a:cs typeface="Rockwell"/>
                      </a:endParaRPr>
                    </a:p>
                  </a:txBody>
                  <a:tcPr marT="34290" marB="34290">
                    <a:noFill/>
                  </a:tcPr>
                </a:tc>
                <a:tc>
                  <a:txBody>
                    <a:bodyPr/>
                    <a:lstStyle/>
                    <a:p>
                      <a:pPr marL="285750" indent="-285750">
                        <a:buFont typeface="Arial"/>
                        <a:buChar char="•"/>
                      </a:pPr>
                      <a:r>
                        <a:rPr lang="en-US" sz="1300" b="0" kern="1200" dirty="0" smtClean="0">
                          <a:solidFill>
                            <a:schemeClr val="dk1"/>
                          </a:solidFill>
                          <a:effectLst/>
                          <a:latin typeface="Rockwell"/>
                          <a:ea typeface="+mn-ea"/>
                          <a:cs typeface="Rockwell"/>
                        </a:rPr>
                        <a:t>Universal Access</a:t>
                      </a:r>
                      <a:r>
                        <a:rPr lang="en-US" sz="1300" b="0" kern="1200" baseline="0" dirty="0" smtClean="0">
                          <a:solidFill>
                            <a:schemeClr val="dk1"/>
                          </a:solidFill>
                          <a:effectLst/>
                          <a:latin typeface="Rockwell"/>
                          <a:ea typeface="+mn-ea"/>
                          <a:cs typeface="Rockwell"/>
                        </a:rPr>
                        <a:t> and Service Fund (</a:t>
                      </a:r>
                      <a:r>
                        <a:rPr lang="en-US" sz="1300" b="1" i="1" kern="1200" baseline="0" dirty="0" smtClean="0">
                          <a:solidFill>
                            <a:schemeClr val="dk1"/>
                          </a:solidFill>
                          <a:effectLst/>
                          <a:latin typeface="Rockwell"/>
                          <a:ea typeface="+mn-ea"/>
                          <a:cs typeface="Rockwell"/>
                        </a:rPr>
                        <a:t>first UASF workshop identified options ahead</a:t>
                      </a:r>
                      <a:r>
                        <a:rPr lang="en-US" sz="1300" b="0" kern="1200" baseline="0" dirty="0" smtClean="0">
                          <a:solidFill>
                            <a:schemeClr val="dk1"/>
                          </a:solidFill>
                          <a:effectLst/>
                          <a:latin typeface="Rockwell"/>
                          <a:ea typeface="+mn-ea"/>
                          <a:cs typeface="Rockwell"/>
                        </a:rPr>
                        <a:t>) </a:t>
                      </a:r>
                      <a:endParaRPr lang="en-GB" sz="1300" b="0" kern="1200" dirty="0" smtClean="0">
                        <a:solidFill>
                          <a:schemeClr val="dk1"/>
                        </a:solidFill>
                        <a:effectLst/>
                        <a:latin typeface="Rockwell"/>
                        <a:ea typeface="+mn-ea"/>
                        <a:cs typeface="Rockwell"/>
                      </a:endParaRPr>
                    </a:p>
                    <a:p>
                      <a:pPr marL="285750" indent="-285750">
                        <a:buFont typeface="Arial"/>
                        <a:buChar char="•"/>
                      </a:pPr>
                      <a:r>
                        <a:rPr lang="en-US" sz="1300" b="0" kern="1200" dirty="0" smtClean="0">
                          <a:solidFill>
                            <a:schemeClr val="dk1"/>
                          </a:solidFill>
                          <a:effectLst/>
                          <a:latin typeface="Rockwell"/>
                          <a:ea typeface="+mn-ea"/>
                          <a:cs typeface="Rockwell"/>
                        </a:rPr>
                        <a:t>Open access framework and  infrastructure sharing</a:t>
                      </a:r>
                      <a:endParaRPr lang="en-GB" sz="1300" b="0" kern="1200" dirty="0" smtClean="0">
                        <a:solidFill>
                          <a:schemeClr val="dk1"/>
                        </a:solidFill>
                        <a:effectLst/>
                        <a:latin typeface="Rockwell"/>
                        <a:ea typeface="+mn-ea"/>
                        <a:cs typeface="Rockwell"/>
                      </a:endParaRPr>
                    </a:p>
                    <a:p>
                      <a:pPr marL="285750" indent="-285750">
                        <a:buFont typeface="Arial"/>
                        <a:buChar char="•"/>
                      </a:pPr>
                      <a:r>
                        <a:rPr lang="en-US" sz="1300" b="0" kern="1200" dirty="0" smtClean="0">
                          <a:solidFill>
                            <a:schemeClr val="dk1"/>
                          </a:solidFill>
                          <a:effectLst/>
                          <a:latin typeface="Rockwell"/>
                          <a:ea typeface="+mn-ea"/>
                          <a:cs typeface="Rockwell"/>
                        </a:rPr>
                        <a:t>Taxation</a:t>
                      </a:r>
                      <a:endParaRPr lang="en-GB" sz="1300" b="0" kern="1200" dirty="0" smtClean="0">
                        <a:solidFill>
                          <a:schemeClr val="dk1"/>
                        </a:solidFill>
                        <a:effectLst/>
                        <a:latin typeface="Rockwell"/>
                        <a:ea typeface="+mn-ea"/>
                        <a:cs typeface="Rockwell"/>
                      </a:endParaRPr>
                    </a:p>
                    <a:p>
                      <a:pPr marL="285750" indent="-285750">
                        <a:buFont typeface="Arial"/>
                        <a:buChar char="•"/>
                      </a:pPr>
                      <a:r>
                        <a:rPr lang="en-US" sz="1300" b="0" i="0" kern="1200" dirty="0" smtClean="0">
                          <a:solidFill>
                            <a:schemeClr val="dk1"/>
                          </a:solidFill>
                          <a:effectLst/>
                          <a:latin typeface="Rockwell"/>
                          <a:ea typeface="+mn-ea"/>
                          <a:cs typeface="Rockwell"/>
                        </a:rPr>
                        <a:t>Data collection and indicators (M&amp;E)</a:t>
                      </a:r>
                      <a:endParaRPr lang="en-GB" sz="1300" b="0" i="0" kern="1200" dirty="0" smtClean="0">
                        <a:solidFill>
                          <a:schemeClr val="dk1"/>
                        </a:solidFill>
                        <a:effectLst/>
                        <a:latin typeface="Rockwell"/>
                        <a:ea typeface="+mn-ea"/>
                        <a:cs typeface="Rockwell"/>
                      </a:endParaRPr>
                    </a:p>
                  </a:txBody>
                  <a:tcPr marT="34290" marB="34290">
                    <a:noFill/>
                  </a:tcPr>
                </a:tc>
              </a:tr>
              <a:tr h="856623">
                <a:tc>
                  <a:txBody>
                    <a:bodyPr/>
                    <a:lstStyle/>
                    <a:p>
                      <a:r>
                        <a:rPr lang="en-US" sz="1600" b="1" dirty="0" smtClean="0">
                          <a:latin typeface="Rockwell"/>
                          <a:cs typeface="Rockwell"/>
                        </a:rPr>
                        <a:t>Liberia</a:t>
                      </a:r>
                      <a:endParaRPr lang="en-US" sz="1600" b="1" dirty="0">
                        <a:latin typeface="Rockwell"/>
                        <a:cs typeface="Rockwell"/>
                      </a:endParaRPr>
                    </a:p>
                  </a:txBody>
                  <a:tcPr marT="34290" marB="34290">
                    <a:noFill/>
                  </a:tcPr>
                </a:tc>
                <a:tc>
                  <a:txBody>
                    <a:bodyPr/>
                    <a:lstStyle/>
                    <a:p>
                      <a:pPr marL="171450" indent="-171450">
                        <a:buFont typeface="Arial"/>
                        <a:buChar char="•"/>
                      </a:pPr>
                      <a:r>
                        <a:rPr lang="en-US" sz="1300" kern="1200" dirty="0" smtClean="0">
                          <a:solidFill>
                            <a:schemeClr val="dk1"/>
                          </a:solidFill>
                          <a:effectLst/>
                          <a:latin typeface="Rockwell"/>
                          <a:ea typeface="+mn-ea"/>
                          <a:cs typeface="Rockwell"/>
                        </a:rPr>
                        <a:t>Support ICT Policy development with multi-stakeholder approach and policy advice (</a:t>
                      </a:r>
                      <a:r>
                        <a:rPr lang="en-US" sz="1300" b="1" i="1" kern="1200" dirty="0" smtClean="0">
                          <a:solidFill>
                            <a:schemeClr val="dk1"/>
                          </a:solidFill>
                          <a:effectLst/>
                          <a:latin typeface="Rockwell"/>
                          <a:ea typeface="+mn-ea"/>
                          <a:cs typeface="Rockwell"/>
                        </a:rPr>
                        <a:t>Draft policy for consultation in March 2016</a:t>
                      </a:r>
                      <a:r>
                        <a:rPr lang="en-US" sz="1300" kern="1200" dirty="0" smtClean="0">
                          <a:solidFill>
                            <a:schemeClr val="dk1"/>
                          </a:solidFill>
                          <a:effectLst/>
                          <a:latin typeface="Rockwell"/>
                          <a:ea typeface="+mn-ea"/>
                          <a:cs typeface="Rockwell"/>
                        </a:rPr>
                        <a:t>)</a:t>
                      </a:r>
                    </a:p>
                    <a:p>
                      <a:pPr marL="628650" lvl="1" indent="-171450">
                        <a:buFont typeface="Wingdings" charset="2"/>
                        <a:buChar char="Ø"/>
                      </a:pPr>
                      <a:r>
                        <a:rPr lang="en-US" sz="1300" kern="1200" dirty="0" smtClean="0">
                          <a:solidFill>
                            <a:schemeClr val="dk1"/>
                          </a:solidFill>
                          <a:effectLst/>
                          <a:latin typeface="Rockwell"/>
                          <a:ea typeface="+mn-ea"/>
                          <a:cs typeface="Rockwell"/>
                        </a:rPr>
                        <a:t>Targeted approach and</a:t>
                      </a:r>
                      <a:r>
                        <a:rPr lang="en-US" sz="1300" kern="1200" baseline="0" dirty="0" smtClean="0">
                          <a:solidFill>
                            <a:schemeClr val="dk1"/>
                          </a:solidFill>
                          <a:effectLst/>
                          <a:latin typeface="Rockwell"/>
                          <a:ea typeface="+mn-ea"/>
                          <a:cs typeface="Rockwell"/>
                        </a:rPr>
                        <a:t> advice</a:t>
                      </a:r>
                      <a:endParaRPr lang="en-GB" sz="1300" kern="1200" dirty="0" smtClean="0">
                        <a:solidFill>
                          <a:schemeClr val="dk1"/>
                        </a:solidFill>
                        <a:effectLst/>
                        <a:latin typeface="Rockwell"/>
                        <a:ea typeface="+mn-ea"/>
                        <a:cs typeface="Rockwell"/>
                      </a:endParaRPr>
                    </a:p>
                  </a:txBody>
                  <a:tcPr marT="34290" marB="34290">
                    <a:noFill/>
                  </a:tcPr>
                </a:tc>
              </a:tr>
            </a:tbl>
          </a:graphicData>
        </a:graphic>
      </p:graphicFrame>
    </p:spTree>
    <p:extLst>
      <p:ext uri="{BB962C8B-B14F-4D97-AF65-F5344CB8AC3E}">
        <p14:creationId xmlns:p14="http://schemas.microsoft.com/office/powerpoint/2010/main" val="31987797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a:t>
            </a:r>
            <a:endParaRPr lang="en-US" dirty="0"/>
          </a:p>
        </p:txBody>
      </p:sp>
      <p:sp>
        <p:nvSpPr>
          <p:cNvPr id="3" name="Subtitle 2"/>
          <p:cNvSpPr>
            <a:spLocks noGrp="1"/>
          </p:cNvSpPr>
          <p:nvPr>
            <p:ph type="subTitle" idx="1"/>
          </p:nvPr>
        </p:nvSpPr>
        <p:spPr>
          <a:xfrm>
            <a:off x="0" y="2494506"/>
            <a:ext cx="9144000" cy="2168489"/>
          </a:xfrm>
        </p:spPr>
        <p:txBody>
          <a:bodyPr>
            <a:normAutofit fontScale="92500" lnSpcReduction="10000"/>
          </a:bodyPr>
          <a:lstStyle/>
          <a:p>
            <a:endParaRPr lang="en-US" dirty="0" smtClean="0"/>
          </a:p>
          <a:p>
            <a:r>
              <a:rPr lang="en-US" dirty="0" smtClean="0">
                <a:solidFill>
                  <a:srgbClr val="646464"/>
                </a:solidFill>
              </a:rPr>
              <a:t>Alliance </a:t>
            </a:r>
            <a:r>
              <a:rPr lang="en-US" dirty="0" smtClean="0">
                <a:solidFill>
                  <a:srgbClr val="646464"/>
                </a:solidFill>
              </a:rPr>
              <a:t>for Affordable Internet</a:t>
            </a:r>
            <a:endParaRPr lang="en-US" dirty="0">
              <a:solidFill>
                <a:srgbClr val="646464"/>
              </a:solidFill>
              <a:hlinkClick r:id="rId3"/>
            </a:endParaRPr>
          </a:p>
          <a:p>
            <a:r>
              <a:rPr lang="en-US" dirty="0" smtClean="0">
                <a:solidFill>
                  <a:srgbClr val="646464"/>
                </a:solidFill>
              </a:rPr>
              <a:t>www.a4ai.org</a:t>
            </a:r>
          </a:p>
          <a:p>
            <a:r>
              <a:rPr lang="en-US" dirty="0" smtClean="0">
                <a:solidFill>
                  <a:srgbClr val="646464"/>
                </a:solidFill>
              </a:rPr>
              <a:t>@a4a_internet</a:t>
            </a:r>
            <a:endParaRPr lang="en-US" dirty="0">
              <a:solidFill>
                <a:srgbClr val="646464"/>
              </a:solidFill>
            </a:endParaRPr>
          </a:p>
        </p:txBody>
      </p:sp>
    </p:spTree>
    <p:extLst>
      <p:ext uri="{BB962C8B-B14F-4D97-AF65-F5344CB8AC3E}">
        <p14:creationId xmlns:p14="http://schemas.microsoft.com/office/powerpoint/2010/main" val="9743852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1028701"/>
            <a:ext cx="8432800" cy="3947638"/>
          </a:xfrm>
          <a:prstGeom prst="rect">
            <a:avLst/>
          </a:prstGeom>
          <a:solidFill>
            <a:srgbClr val="64646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6400" y="1203387"/>
            <a:ext cx="8204200" cy="3447098"/>
          </a:xfrm>
          <a:prstGeom prst="rect">
            <a:avLst/>
          </a:prstGeom>
          <a:noFill/>
        </p:spPr>
        <p:txBody>
          <a:bodyPr wrap="square" rtlCol="0">
            <a:spAutoFit/>
          </a:bodyPr>
          <a:lstStyle/>
          <a:p>
            <a:pPr algn="ctr"/>
            <a:r>
              <a:rPr lang="en-US" sz="2800" dirty="0" smtClean="0">
                <a:solidFill>
                  <a:schemeClr val="bg1"/>
                </a:solidFill>
                <a:latin typeface="Britannic Bold" panose="020B0903060703020204" pitchFamily="34" charset="0"/>
              </a:rPr>
              <a:t>We are the </a:t>
            </a:r>
          </a:p>
          <a:p>
            <a:pPr algn="ctr"/>
            <a:r>
              <a:rPr lang="en-US" sz="3200" dirty="0" smtClean="0">
                <a:solidFill>
                  <a:srgbClr val="FF9800"/>
                </a:solidFill>
                <a:latin typeface="Britannic Bold" panose="020B0903060703020204" pitchFamily="34" charset="0"/>
              </a:rPr>
              <a:t>world’s broadest technology sector alliance </a:t>
            </a:r>
            <a:r>
              <a:rPr lang="en-US" sz="2800" dirty="0" smtClean="0">
                <a:solidFill>
                  <a:schemeClr val="bg1"/>
                </a:solidFill>
                <a:latin typeface="Britannic Bold" panose="020B0903060703020204" pitchFamily="34" charset="0"/>
              </a:rPr>
              <a:t>working to </a:t>
            </a:r>
          </a:p>
          <a:p>
            <a:pPr algn="ctr"/>
            <a:r>
              <a:rPr lang="en-US" sz="3200" dirty="0" smtClean="0">
                <a:solidFill>
                  <a:srgbClr val="89DD12"/>
                </a:solidFill>
                <a:latin typeface="Britannic Bold" panose="020B0903060703020204" pitchFamily="34" charset="0"/>
              </a:rPr>
              <a:t>drive down the price of broadband </a:t>
            </a:r>
          </a:p>
          <a:p>
            <a:pPr algn="ctr"/>
            <a:r>
              <a:rPr lang="en-US" sz="2800" dirty="0" smtClean="0">
                <a:solidFill>
                  <a:schemeClr val="bg1"/>
                </a:solidFill>
                <a:latin typeface="Britannic Bold" panose="020B0903060703020204" pitchFamily="34" charset="0"/>
              </a:rPr>
              <a:t>by</a:t>
            </a:r>
            <a:r>
              <a:rPr lang="en-US" sz="3000" dirty="0" smtClean="0">
                <a:solidFill>
                  <a:schemeClr val="bg1"/>
                </a:solidFill>
                <a:latin typeface="Britannic Bold" panose="020B0903060703020204" pitchFamily="34" charset="0"/>
              </a:rPr>
              <a:t> </a:t>
            </a:r>
          </a:p>
          <a:p>
            <a:pPr algn="ctr"/>
            <a:r>
              <a:rPr lang="en-US" sz="3200" dirty="0" smtClean="0">
                <a:solidFill>
                  <a:srgbClr val="2DB1B7"/>
                </a:solidFill>
                <a:latin typeface="Britannic Bold" panose="020B0903060703020204" pitchFamily="34" charset="0"/>
              </a:rPr>
              <a:t>transforming policy and regulatory frameworks. </a:t>
            </a:r>
            <a:endParaRPr lang="en-US" sz="3200" dirty="0">
              <a:solidFill>
                <a:srgbClr val="2DB1B7"/>
              </a:solidFill>
              <a:latin typeface="Britannic Bold" panose="020B0903060703020204" pitchFamily="34" charset="0"/>
            </a:endParaRPr>
          </a:p>
        </p:txBody>
      </p:sp>
      <p:sp>
        <p:nvSpPr>
          <p:cNvPr id="6" name="TextBox 5"/>
          <p:cNvSpPr txBox="1"/>
          <p:nvPr/>
        </p:nvSpPr>
        <p:spPr>
          <a:xfrm>
            <a:off x="139700" y="261720"/>
            <a:ext cx="3594100" cy="677108"/>
          </a:xfrm>
          <a:prstGeom prst="rect">
            <a:avLst/>
          </a:prstGeom>
          <a:noFill/>
        </p:spPr>
        <p:txBody>
          <a:bodyPr wrap="square" rtlCol="0">
            <a:spAutoFit/>
          </a:bodyPr>
          <a:lstStyle/>
          <a:p>
            <a:r>
              <a:rPr lang="en-US" sz="3800" b="1" dirty="0" smtClean="0">
                <a:latin typeface="Rockwell"/>
                <a:cs typeface="Rockwell"/>
              </a:rPr>
              <a:t>What is A4AI? </a:t>
            </a:r>
            <a:endParaRPr lang="en-US" sz="3800" b="1" dirty="0">
              <a:latin typeface="Rockwell"/>
              <a:cs typeface="Rockwell"/>
            </a:endParaRPr>
          </a:p>
        </p:txBody>
      </p:sp>
    </p:spTree>
    <p:extLst>
      <p:ext uri="{BB962C8B-B14F-4D97-AF65-F5344CB8AC3E}">
        <p14:creationId xmlns:p14="http://schemas.microsoft.com/office/powerpoint/2010/main" val="3492505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13 at 11.42.0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52500"/>
            <a:ext cx="9144000" cy="4191000"/>
          </a:xfrm>
          <a:prstGeom prst="rect">
            <a:avLst/>
          </a:prstGeom>
        </p:spPr>
      </p:pic>
      <p:sp>
        <p:nvSpPr>
          <p:cNvPr id="9" name="TextBox 8"/>
          <p:cNvSpPr txBox="1"/>
          <p:nvPr/>
        </p:nvSpPr>
        <p:spPr>
          <a:xfrm>
            <a:off x="139700" y="122020"/>
            <a:ext cx="7200900" cy="646331"/>
          </a:xfrm>
          <a:prstGeom prst="rect">
            <a:avLst/>
          </a:prstGeom>
          <a:noFill/>
        </p:spPr>
        <p:txBody>
          <a:bodyPr wrap="square" rtlCol="0">
            <a:spAutoFit/>
          </a:bodyPr>
          <a:lstStyle/>
          <a:p>
            <a:r>
              <a:rPr lang="en-US" sz="3600" b="1" dirty="0" smtClean="0">
                <a:latin typeface="Rockwell"/>
                <a:cs typeface="Rockwell"/>
              </a:rPr>
              <a:t>Hosted at the Web Foundation</a:t>
            </a:r>
            <a:endParaRPr lang="en-US" sz="3600" b="1" dirty="0">
              <a:latin typeface="Rockwell"/>
              <a:cs typeface="Rockwell"/>
            </a:endParaRPr>
          </a:p>
        </p:txBody>
      </p:sp>
    </p:spTree>
    <p:extLst>
      <p:ext uri="{BB962C8B-B14F-4D97-AF65-F5344CB8AC3E}">
        <p14:creationId xmlns:p14="http://schemas.microsoft.com/office/powerpoint/2010/main" val="6886146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52" y="196693"/>
            <a:ext cx="7108764" cy="719663"/>
          </a:xfrm>
        </p:spPr>
        <p:txBody>
          <a:bodyPr>
            <a:normAutofit/>
          </a:bodyPr>
          <a:lstStyle/>
          <a:p>
            <a:pPr algn="l"/>
            <a:r>
              <a:rPr lang="en-US" sz="3000" b="1" dirty="0" smtClean="0">
                <a:latin typeface="Rockwell"/>
                <a:cs typeface="Rockwell"/>
              </a:rPr>
              <a:t>A global multi-stakeholder coalition</a:t>
            </a:r>
            <a:endParaRPr lang="en-US" sz="3000" b="1" dirty="0">
              <a:latin typeface="Rockwell"/>
              <a:cs typeface="Rockwell"/>
            </a:endParaRPr>
          </a:p>
        </p:txBody>
      </p:sp>
      <p:sp>
        <p:nvSpPr>
          <p:cNvPr id="3" name="TextBox 2"/>
          <p:cNvSpPr txBox="1"/>
          <p:nvPr/>
        </p:nvSpPr>
        <p:spPr>
          <a:xfrm>
            <a:off x="241952" y="1485332"/>
            <a:ext cx="8454063" cy="2923878"/>
          </a:xfrm>
          <a:prstGeom prst="rect">
            <a:avLst/>
          </a:prstGeom>
          <a:noFill/>
        </p:spPr>
        <p:txBody>
          <a:bodyPr wrap="square" rtlCol="0">
            <a:spAutoFit/>
          </a:bodyPr>
          <a:lstStyle/>
          <a:p>
            <a:pPr marL="285750" indent="-285750">
              <a:buFont typeface="Arial"/>
              <a:buChar char="•"/>
            </a:pPr>
            <a:r>
              <a:rPr lang="en-US" sz="2300" dirty="0" smtClean="0">
                <a:latin typeface="Rockwell"/>
                <a:cs typeface="Rockwell"/>
              </a:rPr>
              <a:t>80 </a:t>
            </a:r>
            <a:r>
              <a:rPr lang="en-US" sz="2300" dirty="0" smtClean="0">
                <a:latin typeface="Rockwell"/>
                <a:cs typeface="Rockwell"/>
              </a:rPr>
              <a:t>members from across the private, public &amp; non-profit sectors</a:t>
            </a:r>
          </a:p>
          <a:p>
            <a:pPr marL="285750" indent="-285750">
              <a:buFont typeface="Arial"/>
              <a:buChar char="•"/>
            </a:pPr>
            <a:r>
              <a:rPr lang="en-US" sz="2300" dirty="0" smtClean="0">
                <a:latin typeface="Rockwell"/>
                <a:cs typeface="Rockwell"/>
              </a:rPr>
              <a:t>Member </a:t>
            </a:r>
            <a:r>
              <a:rPr lang="en-US" sz="2300" dirty="0" err="1" smtClean="0">
                <a:latin typeface="Rockwell"/>
                <a:cs typeface="Rockwell"/>
              </a:rPr>
              <a:t>organisations</a:t>
            </a:r>
            <a:r>
              <a:rPr lang="en-US" sz="2300" dirty="0" smtClean="0">
                <a:latin typeface="Rockwell"/>
                <a:cs typeface="Rockwell"/>
              </a:rPr>
              <a:t> </a:t>
            </a:r>
            <a:r>
              <a:rPr lang="en-US" sz="2300" dirty="0" smtClean="0">
                <a:latin typeface="Rockwell"/>
                <a:cs typeface="Rockwell"/>
              </a:rPr>
              <a:t>come from developed &amp; emerging countries</a:t>
            </a:r>
          </a:p>
          <a:p>
            <a:pPr marL="285750" indent="-285750">
              <a:buFont typeface="Arial"/>
              <a:buChar char="•"/>
            </a:pPr>
            <a:r>
              <a:rPr lang="en-US" sz="2300" dirty="0" smtClean="0">
                <a:latin typeface="Rockwell"/>
                <a:cs typeface="Rockwell"/>
              </a:rPr>
              <a:t>Particular focus on local partners based and working on the ground in countries of engagement (currently close to 250 partners across the countries)</a:t>
            </a:r>
          </a:p>
          <a:p>
            <a:pPr marL="285750" indent="-285750">
              <a:buFont typeface="Arial"/>
              <a:buChar char="•"/>
            </a:pPr>
            <a:endParaRPr lang="en-US" sz="2300" dirty="0">
              <a:latin typeface="Rockwell"/>
              <a:cs typeface="Rockwell"/>
            </a:endParaRPr>
          </a:p>
        </p:txBody>
      </p:sp>
    </p:spTree>
    <p:extLst>
      <p:ext uri="{BB962C8B-B14F-4D97-AF65-F5344CB8AC3E}">
        <p14:creationId xmlns:p14="http://schemas.microsoft.com/office/powerpoint/2010/main" val="2327074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462"/>
            <a:ext cx="7112000" cy="563168"/>
          </a:xfrm>
        </p:spPr>
        <p:txBody>
          <a:bodyPr>
            <a:noAutofit/>
          </a:bodyPr>
          <a:lstStyle/>
          <a:p>
            <a:pPr algn="l"/>
            <a:r>
              <a:rPr lang="en-US" sz="2800" b="1" dirty="0" smtClean="0">
                <a:latin typeface="Rockwell"/>
                <a:cs typeface="Rockwell"/>
              </a:rPr>
              <a:t>Aligned around policy and regulatory best practices</a:t>
            </a:r>
            <a:endParaRPr lang="en-US" sz="2800" b="1" dirty="0">
              <a:latin typeface="Rockwell"/>
              <a:cs typeface="Rockwell"/>
            </a:endParaRPr>
          </a:p>
        </p:txBody>
      </p:sp>
      <p:sp>
        <p:nvSpPr>
          <p:cNvPr id="5" name="Content Placeholder 4"/>
          <p:cNvSpPr>
            <a:spLocks noGrp="1"/>
          </p:cNvSpPr>
          <p:nvPr>
            <p:ph idx="1"/>
          </p:nvPr>
        </p:nvSpPr>
        <p:spPr>
          <a:xfrm>
            <a:off x="457200" y="1566103"/>
            <a:ext cx="8229600" cy="3394472"/>
          </a:xfrm>
        </p:spPr>
        <p:txBody>
          <a:bodyPr>
            <a:normAutofit/>
          </a:bodyPr>
          <a:lstStyle/>
          <a:p>
            <a:pPr marL="0" indent="0">
              <a:buNone/>
            </a:pPr>
            <a:r>
              <a:rPr lang="en-US" sz="2500" dirty="0" smtClean="0">
                <a:latin typeface="Rockwell"/>
                <a:cs typeface="Rockwell"/>
              </a:rPr>
              <a:t>All member </a:t>
            </a:r>
            <a:r>
              <a:rPr lang="en-US" sz="2500" dirty="0" err="1" smtClean="0">
                <a:latin typeface="Rockwell"/>
                <a:cs typeface="Rockwell"/>
              </a:rPr>
              <a:t>organisations</a:t>
            </a:r>
            <a:r>
              <a:rPr lang="en-US" sz="2500" dirty="0" smtClean="0">
                <a:latin typeface="Rockwell"/>
                <a:cs typeface="Rockwell"/>
              </a:rPr>
              <a:t> </a:t>
            </a:r>
            <a:r>
              <a:rPr lang="en-US" sz="2500" dirty="0" smtClean="0">
                <a:latin typeface="Rockwell"/>
                <a:cs typeface="Rockwell"/>
              </a:rPr>
              <a:t>have endorsed a set of nine best practices</a:t>
            </a:r>
          </a:p>
          <a:p>
            <a:pPr>
              <a:buFont typeface="Wingdings" charset="0"/>
              <a:buChar char="à"/>
            </a:pPr>
            <a:r>
              <a:rPr lang="en-US" sz="2500" dirty="0" smtClean="0">
                <a:latin typeface="Rockwell"/>
                <a:cs typeface="Rockwell"/>
                <a:sym typeface="Wingdings"/>
              </a:rPr>
              <a:t>A</a:t>
            </a:r>
            <a:r>
              <a:rPr lang="en-US" sz="2500" dirty="0" smtClean="0">
                <a:latin typeface="Rockwell"/>
                <a:cs typeface="Rockwell"/>
              </a:rPr>
              <a:t>im to ensure open, competitive markets</a:t>
            </a:r>
            <a:endParaRPr lang="en-US" sz="2500" dirty="0">
              <a:latin typeface="Rockwell"/>
              <a:cs typeface="Rockwell"/>
            </a:endParaRPr>
          </a:p>
          <a:p>
            <a:pPr>
              <a:buFont typeface="Wingdings" charset="0"/>
              <a:buChar char="à"/>
            </a:pPr>
            <a:r>
              <a:rPr lang="en-US" sz="2500" dirty="0" smtClean="0">
                <a:latin typeface="Rockwell"/>
                <a:cs typeface="Rockwell"/>
              </a:rPr>
              <a:t>Policies</a:t>
            </a:r>
            <a:r>
              <a:rPr lang="en-US" sz="2500" dirty="0">
                <a:latin typeface="Rockwell"/>
                <a:cs typeface="Rockwell"/>
              </a:rPr>
              <a:t> </a:t>
            </a:r>
            <a:r>
              <a:rPr lang="en-US" sz="2500" dirty="0" smtClean="0">
                <a:latin typeface="Rockwell"/>
                <a:cs typeface="Rockwell"/>
              </a:rPr>
              <a:t>&amp; regulations needed in place to lower cost structure for the industry</a:t>
            </a:r>
          </a:p>
          <a:p>
            <a:pPr>
              <a:buFont typeface="Wingdings" charset="0"/>
              <a:buChar char="à"/>
            </a:pPr>
            <a:r>
              <a:rPr lang="en-ZA" sz="2500" dirty="0" smtClean="0">
                <a:latin typeface="Rockwell"/>
                <a:cs typeface="Rockwell"/>
              </a:rPr>
              <a:t>Grounded </a:t>
            </a:r>
            <a:r>
              <a:rPr lang="en-ZA" sz="2500" dirty="0">
                <a:latin typeface="Rockwell"/>
                <a:cs typeface="Rockwell"/>
              </a:rPr>
              <a:t>on principles of Internet freedom </a:t>
            </a:r>
            <a:r>
              <a:rPr lang="en-ZA" sz="2500" dirty="0" smtClean="0">
                <a:latin typeface="Rockwell"/>
                <a:cs typeface="Rockwell"/>
              </a:rPr>
              <a:t>&amp; </a:t>
            </a:r>
            <a:r>
              <a:rPr lang="en-ZA" sz="2500" dirty="0">
                <a:latin typeface="Rockwell"/>
                <a:cs typeface="Rockwell"/>
              </a:rPr>
              <a:t>the fundamental rights of expression, assembly, and association online</a:t>
            </a:r>
          </a:p>
          <a:p>
            <a:endParaRPr lang="en-US" sz="2500" dirty="0" smtClean="0">
              <a:latin typeface="Rockwell"/>
              <a:cs typeface="Rockwell"/>
            </a:endParaRPr>
          </a:p>
          <a:p>
            <a:endParaRPr lang="en-US" sz="2500" dirty="0" smtClean="0">
              <a:latin typeface="Rockwell"/>
              <a:cs typeface="Rockwell"/>
            </a:endParaRPr>
          </a:p>
          <a:p>
            <a:endParaRPr lang="en-US" sz="2500" dirty="0">
              <a:latin typeface="Rockwell"/>
              <a:cs typeface="Rockwell"/>
            </a:endParaRPr>
          </a:p>
        </p:txBody>
      </p:sp>
    </p:spTree>
    <p:extLst>
      <p:ext uri="{BB962C8B-B14F-4D97-AF65-F5344CB8AC3E}">
        <p14:creationId xmlns:p14="http://schemas.microsoft.com/office/powerpoint/2010/main" val="41324478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9699" y="26533"/>
            <a:ext cx="7609225" cy="954107"/>
          </a:xfrm>
          <a:prstGeom prst="rect">
            <a:avLst/>
          </a:prstGeom>
          <a:noFill/>
        </p:spPr>
        <p:txBody>
          <a:bodyPr wrap="square" rtlCol="0">
            <a:spAutoFit/>
          </a:bodyPr>
          <a:lstStyle/>
          <a:p>
            <a:r>
              <a:rPr lang="en-US" sz="2800" b="1" dirty="0" smtClean="0">
                <a:latin typeface="Rockwell"/>
                <a:cs typeface="Rockwell"/>
              </a:rPr>
              <a:t>Direct support &amp; action: </a:t>
            </a:r>
            <a:r>
              <a:rPr lang="en-US" sz="2800" b="1" dirty="0">
                <a:latin typeface="Rockwell"/>
                <a:cs typeface="Rockwell"/>
              </a:rPr>
              <a:t> </a:t>
            </a:r>
            <a:r>
              <a:rPr lang="en-US" sz="2800" b="1" dirty="0" smtClean="0">
                <a:latin typeface="Rockwell"/>
                <a:cs typeface="Rockwell"/>
              </a:rPr>
              <a:t>Where are we working?</a:t>
            </a:r>
            <a:endParaRPr lang="en-US" sz="2800" b="1" dirty="0">
              <a:latin typeface="Rockwell"/>
              <a:cs typeface="Rockwe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5385" b="4409"/>
          <a:stretch/>
        </p:blipFill>
        <p:spPr>
          <a:xfrm>
            <a:off x="0" y="931134"/>
            <a:ext cx="9144000" cy="4212366"/>
          </a:xfrm>
          <a:prstGeom prst="rect">
            <a:avLst/>
          </a:prstGeom>
        </p:spPr>
      </p:pic>
    </p:spTree>
    <p:extLst>
      <p:ext uri="{BB962C8B-B14F-4D97-AF65-F5344CB8AC3E}">
        <p14:creationId xmlns:p14="http://schemas.microsoft.com/office/powerpoint/2010/main" val="164770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17" y="211856"/>
            <a:ext cx="8229600" cy="622793"/>
          </a:xfrm>
        </p:spPr>
        <p:txBody>
          <a:bodyPr>
            <a:noAutofit/>
          </a:bodyPr>
          <a:lstStyle/>
          <a:p>
            <a:pPr algn="l"/>
            <a:r>
              <a:rPr lang="en-US" sz="3200" b="1" dirty="0">
                <a:solidFill>
                  <a:srgbClr val="000000"/>
                </a:solidFill>
                <a:latin typeface="Rockwell"/>
                <a:cs typeface="Rockwell"/>
              </a:rPr>
              <a:t>How do we </a:t>
            </a:r>
            <a:r>
              <a:rPr lang="en-US" sz="3200" b="1" dirty="0" smtClean="0">
                <a:solidFill>
                  <a:srgbClr val="000000"/>
                </a:solidFill>
                <a:latin typeface="Rockwell"/>
                <a:cs typeface="Rockwell"/>
              </a:rPr>
              <a:t>work in member countries?</a:t>
            </a:r>
            <a:endParaRPr lang="en-US" sz="3200" dirty="0"/>
          </a:p>
        </p:txBody>
      </p:sp>
      <p:sp>
        <p:nvSpPr>
          <p:cNvPr id="4" name="Rectangle 3"/>
          <p:cNvSpPr/>
          <p:nvPr/>
        </p:nvSpPr>
        <p:spPr>
          <a:xfrm>
            <a:off x="0" y="1084638"/>
            <a:ext cx="9144000" cy="830997"/>
          </a:xfrm>
          <a:prstGeom prst="rect">
            <a:avLst/>
          </a:prstGeom>
        </p:spPr>
        <p:txBody>
          <a:bodyPr wrap="square">
            <a:spAutoFit/>
          </a:bodyPr>
          <a:lstStyle/>
          <a:p>
            <a:pPr algn="ctr"/>
            <a:r>
              <a:rPr lang="en-US" sz="2000" dirty="0">
                <a:solidFill>
                  <a:srgbClr val="000000"/>
                </a:solidFill>
                <a:latin typeface="Rockwell"/>
              </a:rPr>
              <a:t>In each member country, we form a </a:t>
            </a:r>
          </a:p>
          <a:p>
            <a:pPr algn="ctr"/>
            <a:r>
              <a:rPr lang="en-US" sz="2800" b="1" dirty="0">
                <a:solidFill>
                  <a:srgbClr val="660066"/>
                </a:solidFill>
                <a:latin typeface="Rockwell"/>
              </a:rPr>
              <a:t>national multi-stakeholder coalition</a:t>
            </a:r>
          </a:p>
        </p:txBody>
      </p:sp>
      <p:sp>
        <p:nvSpPr>
          <p:cNvPr id="5" name="Rectangle 4"/>
          <p:cNvSpPr/>
          <p:nvPr/>
        </p:nvSpPr>
        <p:spPr>
          <a:xfrm>
            <a:off x="1763991" y="2087031"/>
            <a:ext cx="464409" cy="477054"/>
          </a:xfrm>
          <a:prstGeom prst="rect">
            <a:avLst/>
          </a:prstGeom>
        </p:spPr>
        <p:txBody>
          <a:bodyPr wrap="none">
            <a:spAutoFit/>
          </a:bodyPr>
          <a:lstStyle/>
          <a:p>
            <a:r>
              <a:rPr lang="en-US" sz="2500" dirty="0" smtClean="0">
                <a:solidFill>
                  <a:srgbClr val="000000"/>
                </a:solidFill>
                <a:latin typeface="Wingdings"/>
                <a:ea typeface="Wingdings"/>
                <a:cs typeface="Wingdings"/>
              </a:rPr>
              <a:t></a:t>
            </a:r>
            <a:endParaRPr lang="en-US" sz="2500" dirty="0">
              <a:solidFill>
                <a:srgbClr val="000000"/>
              </a:solidFill>
              <a:latin typeface="Rockwell"/>
            </a:endParaRPr>
          </a:p>
        </p:txBody>
      </p:sp>
      <p:sp>
        <p:nvSpPr>
          <p:cNvPr id="6" name="Rectangle 5"/>
          <p:cNvSpPr/>
          <p:nvPr/>
        </p:nvSpPr>
        <p:spPr>
          <a:xfrm>
            <a:off x="4211717" y="2084869"/>
            <a:ext cx="470357" cy="477054"/>
          </a:xfrm>
          <a:prstGeom prst="rect">
            <a:avLst/>
          </a:prstGeom>
        </p:spPr>
        <p:txBody>
          <a:bodyPr wrap="none">
            <a:spAutoFit/>
          </a:bodyPr>
          <a:lstStyle/>
          <a:p>
            <a:r>
              <a:rPr lang="en-US" sz="2500" dirty="0">
                <a:solidFill>
                  <a:srgbClr val="000000"/>
                </a:solidFill>
                <a:latin typeface="Wingdings"/>
                <a:ea typeface="Wingdings"/>
                <a:cs typeface="Wingdings"/>
              </a:rPr>
              <a:t></a:t>
            </a:r>
            <a:endParaRPr lang="en-US" sz="2500" dirty="0">
              <a:solidFill>
                <a:srgbClr val="000000"/>
              </a:solidFill>
              <a:latin typeface="Rockwell"/>
            </a:endParaRPr>
          </a:p>
        </p:txBody>
      </p:sp>
      <p:sp>
        <p:nvSpPr>
          <p:cNvPr id="7" name="Rectangle 6"/>
          <p:cNvSpPr/>
          <p:nvPr/>
        </p:nvSpPr>
        <p:spPr>
          <a:xfrm>
            <a:off x="6654533" y="2094183"/>
            <a:ext cx="464409" cy="477054"/>
          </a:xfrm>
          <a:prstGeom prst="rect">
            <a:avLst/>
          </a:prstGeom>
        </p:spPr>
        <p:txBody>
          <a:bodyPr wrap="none">
            <a:spAutoFit/>
          </a:bodyPr>
          <a:lstStyle/>
          <a:p>
            <a:r>
              <a:rPr lang="en-US" sz="2500" dirty="0">
                <a:solidFill>
                  <a:srgbClr val="000000"/>
                </a:solidFill>
                <a:latin typeface="Wingdings"/>
                <a:ea typeface="Wingdings"/>
                <a:cs typeface="Wingdings"/>
              </a:rPr>
              <a:t></a:t>
            </a:r>
            <a:endParaRPr lang="en-US" sz="2500" dirty="0">
              <a:solidFill>
                <a:srgbClr val="000000"/>
              </a:solidFill>
              <a:latin typeface="Rockwell"/>
            </a:endParaRPr>
          </a:p>
        </p:txBody>
      </p:sp>
      <p:sp>
        <p:nvSpPr>
          <p:cNvPr id="8" name="TextBox 7"/>
          <p:cNvSpPr txBox="1"/>
          <p:nvPr/>
        </p:nvSpPr>
        <p:spPr>
          <a:xfrm>
            <a:off x="881341" y="2625234"/>
            <a:ext cx="1765300" cy="415498"/>
          </a:xfrm>
          <a:prstGeom prst="rect">
            <a:avLst/>
          </a:prstGeom>
          <a:noFill/>
        </p:spPr>
        <p:txBody>
          <a:bodyPr wrap="square" rtlCol="0">
            <a:spAutoFit/>
          </a:bodyPr>
          <a:lstStyle/>
          <a:p>
            <a:pPr algn="ctr"/>
            <a:r>
              <a:rPr lang="en-US" sz="2100" dirty="0" smtClean="0">
                <a:solidFill>
                  <a:srgbClr val="FD8508"/>
                </a:solidFill>
                <a:latin typeface="Rockwell"/>
              </a:rPr>
              <a:t>civil society</a:t>
            </a:r>
            <a:endParaRPr lang="en-US" sz="2100" dirty="0">
              <a:solidFill>
                <a:srgbClr val="FD8508"/>
              </a:solidFill>
              <a:latin typeface="Rockwell"/>
            </a:endParaRPr>
          </a:p>
        </p:txBody>
      </p:sp>
      <p:sp>
        <p:nvSpPr>
          <p:cNvPr id="9" name="TextBox 8"/>
          <p:cNvSpPr txBox="1"/>
          <p:nvPr/>
        </p:nvSpPr>
        <p:spPr>
          <a:xfrm>
            <a:off x="3360138" y="2625840"/>
            <a:ext cx="1970625" cy="415498"/>
          </a:xfrm>
          <a:prstGeom prst="rect">
            <a:avLst/>
          </a:prstGeom>
          <a:noFill/>
        </p:spPr>
        <p:txBody>
          <a:bodyPr wrap="square" rtlCol="0">
            <a:spAutoFit/>
          </a:bodyPr>
          <a:lstStyle/>
          <a:p>
            <a:pPr algn="ctr"/>
            <a:r>
              <a:rPr lang="en-US" sz="2100" dirty="0">
                <a:solidFill>
                  <a:srgbClr val="646464"/>
                </a:solidFill>
                <a:latin typeface="Rockwell"/>
              </a:rPr>
              <a:t>p</a:t>
            </a:r>
            <a:r>
              <a:rPr lang="en-US" sz="2100" dirty="0" smtClean="0">
                <a:solidFill>
                  <a:srgbClr val="646464"/>
                </a:solidFill>
                <a:latin typeface="Rockwell"/>
              </a:rPr>
              <a:t>ublic sector</a:t>
            </a:r>
          </a:p>
        </p:txBody>
      </p:sp>
      <p:sp>
        <p:nvSpPr>
          <p:cNvPr id="10" name="TextBox 9"/>
          <p:cNvSpPr txBox="1"/>
          <p:nvPr/>
        </p:nvSpPr>
        <p:spPr>
          <a:xfrm>
            <a:off x="6169617" y="2625840"/>
            <a:ext cx="1898650" cy="415498"/>
          </a:xfrm>
          <a:prstGeom prst="rect">
            <a:avLst/>
          </a:prstGeom>
          <a:noFill/>
        </p:spPr>
        <p:txBody>
          <a:bodyPr wrap="square" rtlCol="0">
            <a:spAutoFit/>
          </a:bodyPr>
          <a:lstStyle/>
          <a:p>
            <a:pPr algn="ctr"/>
            <a:r>
              <a:rPr lang="en-US" sz="2100" dirty="0">
                <a:solidFill>
                  <a:srgbClr val="28A3A8"/>
                </a:solidFill>
                <a:latin typeface="Rockwell"/>
              </a:rPr>
              <a:t>p</a:t>
            </a:r>
            <a:r>
              <a:rPr lang="en-US" sz="2100" dirty="0" smtClean="0">
                <a:solidFill>
                  <a:srgbClr val="28A3A8"/>
                </a:solidFill>
                <a:latin typeface="Rockwell"/>
              </a:rPr>
              <a:t>rivate sector</a:t>
            </a:r>
            <a:endParaRPr lang="en-US" sz="2100" dirty="0">
              <a:solidFill>
                <a:srgbClr val="28A3A8"/>
              </a:solidFill>
              <a:latin typeface="Rockwell"/>
            </a:endParaRPr>
          </a:p>
        </p:txBody>
      </p:sp>
      <p:sp>
        <p:nvSpPr>
          <p:cNvPr id="11" name="TextBox 10"/>
          <p:cNvSpPr txBox="1"/>
          <p:nvPr/>
        </p:nvSpPr>
        <p:spPr>
          <a:xfrm>
            <a:off x="0" y="3338493"/>
            <a:ext cx="9144000" cy="1461939"/>
          </a:xfrm>
          <a:prstGeom prst="rect">
            <a:avLst/>
          </a:prstGeom>
          <a:noFill/>
        </p:spPr>
        <p:txBody>
          <a:bodyPr wrap="square" rtlCol="0">
            <a:spAutoFit/>
          </a:bodyPr>
          <a:lstStyle/>
          <a:p>
            <a:pPr algn="ctr"/>
            <a:r>
              <a:rPr lang="en-US" sz="2000" dirty="0" smtClean="0">
                <a:solidFill>
                  <a:srgbClr val="000000"/>
                </a:solidFill>
                <a:latin typeface="Rockwell"/>
              </a:rPr>
              <a:t>to </a:t>
            </a:r>
          </a:p>
          <a:p>
            <a:pPr algn="ctr"/>
            <a:r>
              <a:rPr lang="en-US" sz="2500" cap="all" dirty="0" smtClean="0">
                <a:ln w="9000" cmpd="sng">
                  <a:solidFill>
                    <a:srgbClr val="7C984A">
                      <a:shade val="50000"/>
                      <a:satMod val="120000"/>
                    </a:srgbClr>
                  </a:solidFill>
                  <a:prstDash val="solid"/>
                </a:ln>
                <a:gradFill>
                  <a:gsLst>
                    <a:gs pos="0">
                      <a:srgbClr val="7C984A">
                        <a:shade val="20000"/>
                        <a:satMod val="245000"/>
                      </a:srgbClr>
                    </a:gs>
                    <a:gs pos="43000">
                      <a:srgbClr val="7C984A">
                        <a:satMod val="255000"/>
                      </a:srgbClr>
                    </a:gs>
                    <a:gs pos="48000">
                      <a:srgbClr val="7C984A">
                        <a:shade val="85000"/>
                        <a:satMod val="255000"/>
                      </a:srgbClr>
                    </a:gs>
                    <a:gs pos="100000">
                      <a:srgbClr val="7C984A">
                        <a:shade val="20000"/>
                        <a:satMod val="245000"/>
                      </a:srgbClr>
                    </a:gs>
                  </a:gsLst>
                  <a:lin ang="5400000"/>
                </a:gradFill>
                <a:effectLst>
                  <a:reflection blurRad="12700" stA="28000" endPos="45000" dist="1000" dir="5400000" sy="-100000" algn="bl" rotWithShape="0"/>
                </a:effectLst>
                <a:latin typeface="Rockwell"/>
              </a:rPr>
              <a:t>identify key barriers to affordable access </a:t>
            </a:r>
          </a:p>
          <a:p>
            <a:pPr algn="ctr"/>
            <a:r>
              <a:rPr lang="en-US" sz="2000" dirty="0" smtClean="0">
                <a:solidFill>
                  <a:srgbClr val="000000"/>
                </a:solidFill>
                <a:latin typeface="Rockwell"/>
              </a:rPr>
              <a:t>&amp; </a:t>
            </a:r>
          </a:p>
          <a:p>
            <a:pPr algn="ctr"/>
            <a:r>
              <a:rPr lang="en-US" sz="2400" cap="all" dirty="0" smtClean="0">
                <a:ln w="9000" cmpd="sng">
                  <a:solidFill>
                    <a:srgbClr val="7C984A">
                      <a:shade val="50000"/>
                      <a:satMod val="120000"/>
                    </a:srgbClr>
                  </a:solidFill>
                  <a:prstDash val="solid"/>
                </a:ln>
                <a:gradFill>
                  <a:gsLst>
                    <a:gs pos="0">
                      <a:srgbClr val="7C984A">
                        <a:shade val="20000"/>
                        <a:satMod val="245000"/>
                      </a:srgbClr>
                    </a:gs>
                    <a:gs pos="43000">
                      <a:srgbClr val="7C984A">
                        <a:satMod val="255000"/>
                      </a:srgbClr>
                    </a:gs>
                    <a:gs pos="48000">
                      <a:srgbClr val="7C984A">
                        <a:shade val="85000"/>
                        <a:satMod val="255000"/>
                      </a:srgbClr>
                    </a:gs>
                    <a:gs pos="100000">
                      <a:srgbClr val="7C984A">
                        <a:shade val="20000"/>
                        <a:satMod val="245000"/>
                      </a:srgbClr>
                    </a:gs>
                  </a:gsLst>
                  <a:lin ang="5400000"/>
                </a:gradFill>
                <a:effectLst>
                  <a:reflection blurRad="12700" stA="28000" endPos="45000" dist="1000" dir="5400000" sy="-100000" algn="bl" rotWithShape="0"/>
                </a:effectLst>
                <a:latin typeface="Rockwell"/>
              </a:rPr>
              <a:t>devise tailored solutions to drive prices down</a:t>
            </a:r>
            <a:endParaRPr lang="en-US" sz="2400" cap="all" dirty="0">
              <a:ln w="9000" cmpd="sng">
                <a:solidFill>
                  <a:srgbClr val="7C984A">
                    <a:shade val="50000"/>
                    <a:satMod val="120000"/>
                  </a:srgbClr>
                </a:solidFill>
                <a:prstDash val="solid"/>
              </a:ln>
              <a:gradFill>
                <a:gsLst>
                  <a:gs pos="0">
                    <a:srgbClr val="7C984A">
                      <a:shade val="20000"/>
                      <a:satMod val="245000"/>
                    </a:srgbClr>
                  </a:gs>
                  <a:gs pos="43000">
                    <a:srgbClr val="7C984A">
                      <a:satMod val="255000"/>
                    </a:srgbClr>
                  </a:gs>
                  <a:gs pos="48000">
                    <a:srgbClr val="7C984A">
                      <a:shade val="85000"/>
                      <a:satMod val="255000"/>
                    </a:srgbClr>
                  </a:gs>
                  <a:gs pos="100000">
                    <a:srgbClr val="7C984A">
                      <a:shade val="20000"/>
                      <a:satMod val="245000"/>
                    </a:srgbClr>
                  </a:gs>
                </a:gsLst>
                <a:lin ang="5400000"/>
              </a:gradFill>
              <a:effectLst>
                <a:reflection blurRad="12700" stA="28000" endPos="45000" dist="1000" dir="5400000" sy="-100000" algn="bl" rotWithShape="0"/>
              </a:effectLst>
              <a:latin typeface="Rockwell"/>
            </a:endParaRPr>
          </a:p>
        </p:txBody>
      </p:sp>
    </p:spTree>
    <p:extLst>
      <p:ext uri="{BB962C8B-B14F-4D97-AF65-F5344CB8AC3E}">
        <p14:creationId xmlns:p14="http://schemas.microsoft.com/office/powerpoint/2010/main" val="26774755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261100" y="1428751"/>
            <a:ext cx="2730500" cy="3190875"/>
          </a:xfrm>
          <a:prstGeom prst="roundRect">
            <a:avLst/>
          </a:prstGeom>
          <a:solidFill>
            <a:srgbClr val="28A3A8"/>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ounded Rectangle 6"/>
          <p:cNvSpPr/>
          <p:nvPr/>
        </p:nvSpPr>
        <p:spPr>
          <a:xfrm>
            <a:off x="3200400" y="1428751"/>
            <a:ext cx="2730500" cy="3190875"/>
          </a:xfrm>
          <a:prstGeom prst="roundRect">
            <a:avLst/>
          </a:prstGeom>
          <a:solidFill>
            <a:srgbClr val="7ADB1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Rounded Rectangle 5"/>
          <p:cNvSpPr/>
          <p:nvPr/>
        </p:nvSpPr>
        <p:spPr>
          <a:xfrm>
            <a:off x="152400" y="1428751"/>
            <a:ext cx="2806700" cy="3190875"/>
          </a:xfrm>
          <a:prstGeom prst="roundRect">
            <a:avLst/>
          </a:prstGeom>
          <a:solidFill>
            <a:srgbClr val="FD8508"/>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5979"/>
            <a:ext cx="7259437" cy="857250"/>
          </a:xfrm>
        </p:spPr>
        <p:txBody>
          <a:bodyPr>
            <a:noAutofit/>
          </a:bodyPr>
          <a:lstStyle/>
          <a:p>
            <a:pPr algn="l"/>
            <a:r>
              <a:rPr lang="en-US" sz="3000" b="1" dirty="0" smtClean="0">
                <a:latin typeface="Rockwell"/>
                <a:cs typeface="Rockwell"/>
              </a:rPr>
              <a:t>Conducting robust original research to underpin evidence-based policy</a:t>
            </a:r>
            <a:endParaRPr lang="en-US" sz="3000" b="1" dirty="0">
              <a:latin typeface="Rockwell"/>
              <a:cs typeface="Rockwell"/>
            </a:endParaRPr>
          </a:p>
        </p:txBody>
      </p:sp>
      <p:sp>
        <p:nvSpPr>
          <p:cNvPr id="3" name="Content Placeholder 2"/>
          <p:cNvSpPr>
            <a:spLocks noGrp="1"/>
          </p:cNvSpPr>
          <p:nvPr>
            <p:ph idx="1"/>
          </p:nvPr>
        </p:nvSpPr>
        <p:spPr>
          <a:xfrm>
            <a:off x="-203200" y="1390650"/>
            <a:ext cx="3162300" cy="3090526"/>
          </a:xfrm>
        </p:spPr>
        <p:txBody>
          <a:bodyPr anchor="ctr">
            <a:normAutofit/>
          </a:bodyPr>
          <a:lstStyle/>
          <a:p>
            <a:pPr marL="457200" lvl="1" indent="0" algn="ctr">
              <a:buNone/>
            </a:pPr>
            <a:r>
              <a:rPr lang="en-ZA" b="1" dirty="0" smtClean="0">
                <a:solidFill>
                  <a:schemeClr val="tx1">
                    <a:lumMod val="65000"/>
                    <a:lumOff val="35000"/>
                  </a:schemeClr>
                </a:solidFill>
                <a:latin typeface="Rockwell"/>
                <a:cs typeface="Rockwell"/>
              </a:rPr>
              <a:t>Annual Affordability Report</a:t>
            </a:r>
          </a:p>
          <a:p>
            <a:pPr marL="457200" lvl="1" indent="0" algn="ctr">
              <a:buNone/>
            </a:pPr>
            <a:endParaRPr lang="en-ZA" sz="2400" dirty="0" smtClean="0">
              <a:solidFill>
                <a:schemeClr val="tx1">
                  <a:lumMod val="65000"/>
                  <a:lumOff val="35000"/>
                </a:schemeClr>
              </a:solidFill>
              <a:latin typeface="Rockwell"/>
              <a:cs typeface="Rockwell"/>
            </a:endParaRPr>
          </a:p>
          <a:p>
            <a:pPr marL="457200" lvl="1" indent="0" algn="ctr">
              <a:buNone/>
            </a:pPr>
            <a:r>
              <a:rPr lang="en-ZA" sz="2400" dirty="0" smtClean="0">
                <a:solidFill>
                  <a:schemeClr val="tx1">
                    <a:lumMod val="65000"/>
                    <a:lumOff val="35000"/>
                  </a:schemeClr>
                </a:solidFill>
                <a:latin typeface="Rockwell"/>
                <a:cs typeface="Rockwell"/>
              </a:rPr>
              <a:t>Newest edition published March 2016</a:t>
            </a:r>
          </a:p>
        </p:txBody>
      </p:sp>
      <p:sp>
        <p:nvSpPr>
          <p:cNvPr id="4" name="TextBox 3"/>
          <p:cNvSpPr txBox="1"/>
          <p:nvPr/>
        </p:nvSpPr>
        <p:spPr>
          <a:xfrm>
            <a:off x="6438900" y="1618855"/>
            <a:ext cx="2438400" cy="2985432"/>
          </a:xfrm>
          <a:prstGeom prst="rect">
            <a:avLst/>
          </a:prstGeom>
          <a:noFill/>
        </p:spPr>
        <p:txBody>
          <a:bodyPr wrap="square" rtlCol="0">
            <a:spAutoFit/>
          </a:bodyPr>
          <a:lstStyle/>
          <a:p>
            <a:pPr marL="0" lvl="1" algn="ctr"/>
            <a:r>
              <a:rPr lang="en-ZA" sz="2800" b="1" dirty="0">
                <a:solidFill>
                  <a:schemeClr val="tx1">
                    <a:lumMod val="65000"/>
                    <a:lumOff val="35000"/>
                  </a:schemeClr>
                </a:solidFill>
                <a:latin typeface="Rockwell"/>
                <a:cs typeface="Rockwell"/>
              </a:rPr>
              <a:t>Thematic </a:t>
            </a:r>
            <a:r>
              <a:rPr lang="en-ZA" sz="2800" b="1" dirty="0" smtClean="0">
                <a:solidFill>
                  <a:schemeClr val="tx1">
                    <a:lumMod val="65000"/>
                    <a:lumOff val="35000"/>
                  </a:schemeClr>
                </a:solidFill>
                <a:latin typeface="Rockwell"/>
                <a:cs typeface="Rockwell"/>
              </a:rPr>
              <a:t>briefings</a:t>
            </a:r>
            <a:r>
              <a:rPr lang="en-ZA" sz="2000" b="1" dirty="0" smtClean="0">
                <a:solidFill>
                  <a:schemeClr val="tx1">
                    <a:lumMod val="65000"/>
                    <a:lumOff val="35000"/>
                  </a:schemeClr>
                </a:solidFill>
                <a:latin typeface="Rockwell"/>
                <a:cs typeface="Rockwell"/>
              </a:rPr>
              <a:t> </a:t>
            </a:r>
          </a:p>
          <a:p>
            <a:pPr marL="0" lvl="1" algn="ctr"/>
            <a:endParaRPr lang="en-ZA" sz="2200" dirty="0" smtClean="0">
              <a:solidFill>
                <a:schemeClr val="tx1">
                  <a:lumMod val="65000"/>
                  <a:lumOff val="35000"/>
                </a:schemeClr>
              </a:solidFill>
              <a:latin typeface="Rockwell"/>
              <a:cs typeface="Rockwell"/>
            </a:endParaRPr>
          </a:p>
          <a:p>
            <a:pPr marL="0" lvl="1" algn="ctr"/>
            <a:r>
              <a:rPr lang="en-ZA" sz="2200" dirty="0" smtClean="0">
                <a:solidFill>
                  <a:schemeClr val="tx1">
                    <a:lumMod val="65000"/>
                    <a:lumOff val="35000"/>
                  </a:schemeClr>
                </a:solidFill>
                <a:latin typeface="Rockwell"/>
                <a:cs typeface="Rockwell"/>
              </a:rPr>
              <a:t>Universal Access &amp; Service Funds;</a:t>
            </a:r>
          </a:p>
          <a:p>
            <a:pPr marL="0" lvl="1" algn="ctr"/>
            <a:r>
              <a:rPr lang="en-ZA" sz="2200" dirty="0" smtClean="0">
                <a:solidFill>
                  <a:schemeClr val="tx1">
                    <a:lumMod val="65000"/>
                    <a:lumOff val="35000"/>
                  </a:schemeClr>
                </a:solidFill>
                <a:latin typeface="Rockwell"/>
                <a:cs typeface="Rockwell"/>
              </a:rPr>
              <a:t>Zero-rating &amp; other mobile data plans</a:t>
            </a:r>
            <a:endParaRPr lang="en-ZA" sz="2200" dirty="0">
              <a:solidFill>
                <a:schemeClr val="tx1">
                  <a:lumMod val="65000"/>
                  <a:lumOff val="35000"/>
                </a:schemeClr>
              </a:solidFill>
              <a:latin typeface="Rockwell"/>
              <a:cs typeface="Rockwell"/>
            </a:endParaRPr>
          </a:p>
        </p:txBody>
      </p:sp>
      <p:sp>
        <p:nvSpPr>
          <p:cNvPr id="5" name="TextBox 4"/>
          <p:cNvSpPr txBox="1"/>
          <p:nvPr/>
        </p:nvSpPr>
        <p:spPr>
          <a:xfrm>
            <a:off x="3352800" y="1591533"/>
            <a:ext cx="2413000" cy="523220"/>
          </a:xfrm>
          <a:prstGeom prst="rect">
            <a:avLst/>
          </a:prstGeom>
          <a:noFill/>
        </p:spPr>
        <p:txBody>
          <a:bodyPr wrap="square" rtlCol="0">
            <a:spAutoFit/>
          </a:bodyPr>
          <a:lstStyle/>
          <a:p>
            <a:pPr marL="0" lvl="1" algn="ctr"/>
            <a:r>
              <a:rPr lang="en-ZA" sz="2800" b="1" dirty="0">
                <a:solidFill>
                  <a:schemeClr val="tx1">
                    <a:lumMod val="65000"/>
                    <a:lumOff val="35000"/>
                  </a:schemeClr>
                </a:solidFill>
                <a:latin typeface="Rockwell"/>
                <a:cs typeface="Rockwell"/>
              </a:rPr>
              <a:t>Case </a:t>
            </a:r>
            <a:r>
              <a:rPr lang="en-ZA" sz="2800" b="1" dirty="0" smtClean="0">
                <a:solidFill>
                  <a:schemeClr val="tx1">
                    <a:lumMod val="65000"/>
                    <a:lumOff val="35000"/>
                  </a:schemeClr>
                </a:solidFill>
                <a:latin typeface="Rockwell"/>
                <a:cs typeface="Rockwell"/>
              </a:rPr>
              <a:t>studies</a:t>
            </a:r>
          </a:p>
        </p:txBody>
      </p:sp>
      <p:sp>
        <p:nvSpPr>
          <p:cNvPr id="9" name="TextBox 8"/>
          <p:cNvSpPr txBox="1"/>
          <p:nvPr/>
        </p:nvSpPr>
        <p:spPr>
          <a:xfrm>
            <a:off x="3352800" y="2262723"/>
            <a:ext cx="2578100" cy="2123658"/>
          </a:xfrm>
          <a:prstGeom prst="rect">
            <a:avLst/>
          </a:prstGeom>
          <a:noFill/>
        </p:spPr>
        <p:txBody>
          <a:bodyPr wrap="square" rtlCol="0">
            <a:spAutoFit/>
          </a:bodyPr>
          <a:lstStyle/>
          <a:p>
            <a:pPr marL="0" lvl="1" algn="ctr"/>
            <a:r>
              <a:rPr lang="en-ZA" sz="2200" dirty="0">
                <a:solidFill>
                  <a:schemeClr val="tx1">
                    <a:lumMod val="65000"/>
                    <a:lumOff val="35000"/>
                  </a:schemeClr>
                </a:solidFill>
                <a:latin typeface="Rockwell"/>
                <a:cs typeface="Rockwell"/>
              </a:rPr>
              <a:t>Ghana, Nigeria, Cameroon, Peru, Brazil, Dominican </a:t>
            </a:r>
            <a:r>
              <a:rPr lang="en-ZA" sz="2200" dirty="0" smtClean="0">
                <a:solidFill>
                  <a:schemeClr val="tx1">
                    <a:lumMod val="65000"/>
                    <a:lumOff val="35000"/>
                  </a:schemeClr>
                </a:solidFill>
                <a:latin typeface="Rockwell"/>
                <a:cs typeface="Rockwell"/>
              </a:rPr>
              <a:t>Republic, Myanmar, Bangladesh</a:t>
            </a:r>
            <a:endParaRPr lang="en-US" sz="2200" dirty="0">
              <a:latin typeface="Rockwell"/>
              <a:cs typeface="Rockwell"/>
            </a:endParaRPr>
          </a:p>
        </p:txBody>
      </p:sp>
    </p:spTree>
    <p:extLst>
      <p:ext uri="{BB962C8B-B14F-4D97-AF65-F5344CB8AC3E}">
        <p14:creationId xmlns:p14="http://schemas.microsoft.com/office/powerpoint/2010/main" val="1569756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299" y="269082"/>
            <a:ext cx="7980781" cy="1015663"/>
          </a:xfrm>
          <a:prstGeom prst="rect">
            <a:avLst/>
          </a:prstGeom>
          <a:noFill/>
        </p:spPr>
        <p:txBody>
          <a:bodyPr wrap="square" rtlCol="0">
            <a:spAutoFit/>
          </a:bodyPr>
          <a:lstStyle/>
          <a:p>
            <a:r>
              <a:rPr lang="en-US" sz="3000" b="1" dirty="0" smtClean="0">
                <a:latin typeface="Rockwell"/>
                <a:cs typeface="Rockwell"/>
              </a:rPr>
              <a:t>International advocacy through </a:t>
            </a:r>
          </a:p>
          <a:p>
            <a:r>
              <a:rPr lang="en-US" sz="3000" b="1" dirty="0" smtClean="0">
                <a:latin typeface="Rockwell"/>
                <a:cs typeface="Rockwell"/>
              </a:rPr>
              <a:t>global partnerships</a:t>
            </a:r>
            <a:endParaRPr lang="en-US" sz="3000" b="1" dirty="0">
              <a:latin typeface="Rockwell"/>
              <a:cs typeface="Rockwell"/>
            </a:endParaRPr>
          </a:p>
        </p:txBody>
      </p:sp>
      <p:sp>
        <p:nvSpPr>
          <p:cNvPr id="4" name="TextBox 3"/>
          <p:cNvSpPr txBox="1"/>
          <p:nvPr/>
        </p:nvSpPr>
        <p:spPr>
          <a:xfrm>
            <a:off x="345372" y="1559480"/>
            <a:ext cx="8478323" cy="430887"/>
          </a:xfrm>
          <a:prstGeom prst="rect">
            <a:avLst/>
          </a:prstGeom>
          <a:noFill/>
        </p:spPr>
        <p:txBody>
          <a:bodyPr wrap="square" rtlCol="0">
            <a:spAutoFit/>
          </a:bodyPr>
          <a:lstStyle/>
          <a:p>
            <a:pPr algn="ctr"/>
            <a:r>
              <a:rPr lang="en-US" sz="2200" dirty="0" smtClean="0">
                <a:solidFill>
                  <a:srgbClr val="FF9800"/>
                </a:solidFill>
                <a:latin typeface="Rockwell"/>
                <a:cs typeface="Rockwell"/>
              </a:rPr>
              <a:t>Working together to expand access &amp; achieve the SDGs</a:t>
            </a:r>
            <a:endParaRPr lang="en-US" sz="2200" dirty="0">
              <a:solidFill>
                <a:srgbClr val="FF9800"/>
              </a:solidFill>
              <a:latin typeface="Rockwell"/>
              <a:cs typeface="Rockwell"/>
            </a:endParaRPr>
          </a:p>
        </p:txBody>
      </p:sp>
      <p:sp>
        <p:nvSpPr>
          <p:cNvPr id="5" name="TextBox 4"/>
          <p:cNvSpPr txBox="1"/>
          <p:nvPr/>
        </p:nvSpPr>
        <p:spPr>
          <a:xfrm>
            <a:off x="345372" y="2250107"/>
            <a:ext cx="8478323" cy="3170099"/>
          </a:xfrm>
          <a:prstGeom prst="rect">
            <a:avLst/>
          </a:prstGeom>
          <a:noFill/>
        </p:spPr>
        <p:txBody>
          <a:bodyPr wrap="square" rtlCol="0">
            <a:spAutoFit/>
          </a:bodyPr>
          <a:lstStyle/>
          <a:p>
            <a:pPr marL="285750" indent="-285750">
              <a:buFont typeface="Arial"/>
              <a:buChar char="•"/>
            </a:pPr>
            <a:r>
              <a:rPr lang="en-US" sz="2000" dirty="0" smtClean="0">
                <a:solidFill>
                  <a:srgbClr val="646464"/>
                </a:solidFill>
                <a:latin typeface="Rockwell"/>
                <a:cs typeface="Rockwell"/>
              </a:rPr>
              <a:t>Operationalizing recommendations from the 2016 WDR report to close the digital divide &amp; expand digital dividends (World Bank)</a:t>
            </a:r>
          </a:p>
          <a:p>
            <a:pPr marL="285750" indent="-285750">
              <a:buFont typeface="Arial"/>
              <a:buChar char="•"/>
            </a:pPr>
            <a:r>
              <a:rPr lang="en-US" sz="2000" dirty="0" smtClean="0">
                <a:solidFill>
                  <a:srgbClr val="2DB1B7"/>
                </a:solidFill>
                <a:latin typeface="Rockwell"/>
                <a:cs typeface="Rockwell"/>
              </a:rPr>
              <a:t>Building capacity to develop strong ICT &amp; gender policy (ECOWAS, CRASA &amp; other regional organizations)</a:t>
            </a:r>
          </a:p>
          <a:p>
            <a:pPr marL="285750" indent="-285750">
              <a:buFont typeface="Arial"/>
              <a:buChar char="•"/>
            </a:pPr>
            <a:r>
              <a:rPr lang="en-US" sz="2000" dirty="0" smtClean="0">
                <a:solidFill>
                  <a:srgbClr val="646464"/>
                </a:solidFill>
                <a:latin typeface="Rockwell"/>
                <a:cs typeface="Rockwell"/>
              </a:rPr>
              <a:t>Advocate for gender responsive policy and better &amp; improved gender data and indicators (UN-Women, GSMA)</a:t>
            </a:r>
          </a:p>
          <a:p>
            <a:pPr marL="285750" indent="-285750">
              <a:buFont typeface="Arial"/>
              <a:buChar char="•"/>
            </a:pPr>
            <a:r>
              <a:rPr lang="en-US" sz="2000" dirty="0" smtClean="0">
                <a:solidFill>
                  <a:srgbClr val="2DB1B7"/>
                </a:solidFill>
                <a:latin typeface="Rockwell"/>
                <a:cs typeface="Rockwell"/>
              </a:rPr>
              <a:t>September 2016: Inaugural event! Unlocking Africa’s Digital Future: Women &amp; Girls in Technology Summit (UN Women, </a:t>
            </a:r>
            <a:r>
              <a:rPr lang="en-US" sz="2000" dirty="0" err="1" smtClean="0">
                <a:solidFill>
                  <a:srgbClr val="2DB1B7"/>
                </a:solidFill>
                <a:latin typeface="Rockwell"/>
                <a:cs typeface="Rockwell"/>
              </a:rPr>
              <a:t>AfDB</a:t>
            </a:r>
            <a:r>
              <a:rPr lang="en-US" sz="2000" dirty="0" smtClean="0">
                <a:solidFill>
                  <a:srgbClr val="2DB1B7"/>
                </a:solidFill>
                <a:latin typeface="Rockwell"/>
                <a:cs typeface="Rockwell"/>
              </a:rPr>
              <a:t>, AITI-KACE)</a:t>
            </a:r>
          </a:p>
          <a:p>
            <a:pPr marL="742950" lvl="1" indent="-285750">
              <a:buFont typeface="Arial"/>
              <a:buChar char="•"/>
            </a:pPr>
            <a:endParaRPr lang="en-US" sz="2000" dirty="0" smtClean="0">
              <a:latin typeface="Rockwell"/>
              <a:cs typeface="Rockwell"/>
            </a:endParaRPr>
          </a:p>
          <a:p>
            <a:pPr marL="285750" indent="-285750">
              <a:buFont typeface="Arial"/>
              <a:buChar char="•"/>
            </a:pPr>
            <a:endParaRPr lang="en-US" sz="2000" dirty="0">
              <a:latin typeface="Rockwell"/>
              <a:cs typeface="Rockwell"/>
            </a:endParaRPr>
          </a:p>
        </p:txBody>
      </p:sp>
    </p:spTree>
    <p:extLst>
      <p:ext uri="{BB962C8B-B14F-4D97-AF65-F5344CB8AC3E}">
        <p14:creationId xmlns:p14="http://schemas.microsoft.com/office/powerpoint/2010/main" val="19557982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4AI Templat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1785</TotalTime>
  <Words>1747</Words>
  <Application>Microsoft Macintosh PowerPoint</Application>
  <PresentationFormat>On-screen Show (16:9)</PresentationFormat>
  <Paragraphs>211</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Default Theme</vt:lpstr>
      <vt:lpstr>1_A4AI Template</vt:lpstr>
      <vt:lpstr>Enabling Affordability  for Inclusive Development</vt:lpstr>
      <vt:lpstr>PowerPoint Presentation</vt:lpstr>
      <vt:lpstr>PowerPoint Presentation</vt:lpstr>
      <vt:lpstr>A global multi-stakeholder coalition</vt:lpstr>
      <vt:lpstr>Aligned around policy and regulatory best practices</vt:lpstr>
      <vt:lpstr>PowerPoint Presentation</vt:lpstr>
      <vt:lpstr>How do we work in member countries?</vt:lpstr>
      <vt:lpstr>Conducting robust original research to underpin evidence-based policy</vt:lpstr>
      <vt:lpstr>PowerPoint Presentation</vt:lpstr>
      <vt:lpstr>Advancing women’s rights online</vt:lpstr>
      <vt:lpstr>PowerPoint Presentation</vt:lpstr>
      <vt:lpstr>PowerPoint Presentation</vt:lpstr>
      <vt:lpstr>PowerPoint Presentation</vt:lpstr>
      <vt:lpstr>PowerPoint Presentation</vt:lpstr>
      <vt:lpstr>What action must we take to make universal access a reality? </vt:lpstr>
      <vt:lpstr>PowerPoint Presentation</vt:lpstr>
      <vt:lpstr>National Coalitions: Selected engagement areas</vt:lpstr>
      <vt:lpstr>National Coalitions: Selected engagement areas</vt:lpstr>
      <vt:lpstr>Thank you! </vt:lpstr>
    </vt:vector>
  </TitlesOfParts>
  <Company>WWWF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Affordability  for Inclusive Development</dc:title>
  <dc:creator>Web Foundation</dc:creator>
  <cp:lastModifiedBy>Web Foundation</cp:lastModifiedBy>
  <cp:revision>45</cp:revision>
  <dcterms:created xsi:type="dcterms:W3CDTF">2016-03-14T15:38:45Z</dcterms:created>
  <dcterms:modified xsi:type="dcterms:W3CDTF">2016-04-21T17:27:08Z</dcterms:modified>
</cp:coreProperties>
</file>